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2" r:id="rId2"/>
  </p:sldMasterIdLst>
  <p:notesMasterIdLst>
    <p:notesMasterId r:id="rId90"/>
  </p:notesMasterIdLst>
  <p:sldIdLst>
    <p:sldId id="284" r:id="rId3"/>
    <p:sldId id="285" r:id="rId4"/>
    <p:sldId id="286" r:id="rId5"/>
    <p:sldId id="287" r:id="rId6"/>
    <p:sldId id="261" r:id="rId7"/>
    <p:sldId id="359" r:id="rId8"/>
    <p:sldId id="400" r:id="rId9"/>
    <p:sldId id="401" r:id="rId10"/>
    <p:sldId id="311" r:id="rId11"/>
    <p:sldId id="402" r:id="rId12"/>
    <p:sldId id="405" r:id="rId13"/>
    <p:sldId id="403" r:id="rId14"/>
    <p:sldId id="404" r:id="rId15"/>
    <p:sldId id="406" r:id="rId16"/>
    <p:sldId id="411" r:id="rId17"/>
    <p:sldId id="412" r:id="rId18"/>
    <p:sldId id="407" r:id="rId19"/>
    <p:sldId id="413" r:id="rId20"/>
    <p:sldId id="414" r:id="rId21"/>
    <p:sldId id="415" r:id="rId22"/>
    <p:sldId id="416" r:id="rId23"/>
    <p:sldId id="417" r:id="rId24"/>
    <p:sldId id="418" r:id="rId25"/>
    <p:sldId id="313" r:id="rId26"/>
    <p:sldId id="422" r:id="rId27"/>
    <p:sldId id="423" r:id="rId28"/>
    <p:sldId id="424" r:id="rId29"/>
    <p:sldId id="425" r:id="rId30"/>
    <p:sldId id="426" r:id="rId31"/>
    <p:sldId id="427" r:id="rId32"/>
    <p:sldId id="428" r:id="rId33"/>
    <p:sldId id="429" r:id="rId34"/>
    <p:sldId id="430" r:id="rId35"/>
    <p:sldId id="314" r:id="rId36"/>
    <p:sldId id="449" r:id="rId37"/>
    <p:sldId id="468" r:id="rId38"/>
    <p:sldId id="469" r:id="rId39"/>
    <p:sldId id="470" r:id="rId40"/>
    <p:sldId id="471" r:id="rId41"/>
    <p:sldId id="472" r:id="rId42"/>
    <p:sldId id="473" r:id="rId43"/>
    <p:sldId id="474" r:id="rId44"/>
    <p:sldId id="431" r:id="rId45"/>
    <p:sldId id="434" r:id="rId46"/>
    <p:sldId id="432" r:id="rId47"/>
    <p:sldId id="433" r:id="rId48"/>
    <p:sldId id="435" r:id="rId49"/>
    <p:sldId id="436" r:id="rId50"/>
    <p:sldId id="437" r:id="rId51"/>
    <p:sldId id="438" r:id="rId52"/>
    <p:sldId id="440" r:id="rId53"/>
    <p:sldId id="441" r:id="rId54"/>
    <p:sldId id="439" r:id="rId55"/>
    <p:sldId id="442" r:id="rId56"/>
    <p:sldId id="443" r:id="rId57"/>
    <p:sldId id="444" r:id="rId58"/>
    <p:sldId id="445" r:id="rId59"/>
    <p:sldId id="446" r:id="rId60"/>
    <p:sldId id="447" r:id="rId61"/>
    <p:sldId id="448" r:id="rId62"/>
    <p:sldId id="316" r:id="rId63"/>
    <p:sldId id="450" r:id="rId64"/>
    <p:sldId id="451" r:id="rId65"/>
    <p:sldId id="452" r:id="rId66"/>
    <p:sldId id="453" r:id="rId67"/>
    <p:sldId id="454" r:id="rId68"/>
    <p:sldId id="455" r:id="rId69"/>
    <p:sldId id="456" r:id="rId70"/>
    <p:sldId id="457" r:id="rId71"/>
    <p:sldId id="458" r:id="rId72"/>
    <p:sldId id="459" r:id="rId73"/>
    <p:sldId id="460" r:id="rId74"/>
    <p:sldId id="461" r:id="rId75"/>
    <p:sldId id="462" r:id="rId76"/>
    <p:sldId id="463" r:id="rId77"/>
    <p:sldId id="464" r:id="rId78"/>
    <p:sldId id="465" r:id="rId79"/>
    <p:sldId id="466" r:id="rId80"/>
    <p:sldId id="467" r:id="rId81"/>
    <p:sldId id="325" r:id="rId82"/>
    <p:sldId id="326" r:id="rId83"/>
    <p:sldId id="476" r:id="rId84"/>
    <p:sldId id="477" r:id="rId85"/>
    <p:sldId id="478" r:id="rId86"/>
    <p:sldId id="479" r:id="rId87"/>
    <p:sldId id="480" r:id="rId88"/>
    <p:sldId id="283" r:id="rId8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F7C2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6907" autoAdjust="0"/>
    <p:restoredTop sz="94660"/>
  </p:normalViewPr>
  <p:slideViewPr>
    <p:cSldViewPr>
      <p:cViewPr>
        <p:scale>
          <a:sx n="40" d="100"/>
          <a:sy n="40" d="100"/>
        </p:scale>
        <p:origin x="-336" y="-6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68" Type="http://schemas.openxmlformats.org/officeDocument/2006/relationships/slide" Target="slides/slide66.xml"/><Relationship Id="rId76" Type="http://schemas.openxmlformats.org/officeDocument/2006/relationships/slide" Target="slides/slide74.xml"/><Relationship Id="rId84" Type="http://schemas.openxmlformats.org/officeDocument/2006/relationships/slide" Target="slides/slide82.xml"/><Relationship Id="rId89" Type="http://schemas.openxmlformats.org/officeDocument/2006/relationships/slide" Target="slides/slide87.xml"/><Relationship Id="rId7" Type="http://schemas.openxmlformats.org/officeDocument/2006/relationships/slide" Target="slides/slide5.xml"/><Relationship Id="rId71" Type="http://schemas.openxmlformats.org/officeDocument/2006/relationships/slide" Target="slides/slide69.xml"/><Relationship Id="rId92"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slide" Target="slides/slide72.xml"/><Relationship Id="rId79" Type="http://schemas.openxmlformats.org/officeDocument/2006/relationships/slide" Target="slides/slide77.xml"/><Relationship Id="rId87" Type="http://schemas.openxmlformats.org/officeDocument/2006/relationships/slide" Target="slides/slide85.xml"/><Relationship Id="rId5" Type="http://schemas.openxmlformats.org/officeDocument/2006/relationships/slide" Target="slides/slide3.xml"/><Relationship Id="rId61" Type="http://schemas.openxmlformats.org/officeDocument/2006/relationships/slide" Target="slides/slide59.xml"/><Relationship Id="rId82" Type="http://schemas.openxmlformats.org/officeDocument/2006/relationships/slide" Target="slides/slide80.xml"/><Relationship Id="rId90" Type="http://schemas.openxmlformats.org/officeDocument/2006/relationships/notesMaster" Target="notesMasters/notesMaster1.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slide" Target="slides/slide75.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slide" Target="slides/slide78.xml"/><Relationship Id="rId85" Type="http://schemas.openxmlformats.org/officeDocument/2006/relationships/slide" Target="slides/slide83.xml"/><Relationship Id="rId93" Type="http://schemas.openxmlformats.org/officeDocument/2006/relationships/theme" Target="theme/theme1.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83" Type="http://schemas.openxmlformats.org/officeDocument/2006/relationships/slide" Target="slides/slide81.xml"/><Relationship Id="rId88" Type="http://schemas.openxmlformats.org/officeDocument/2006/relationships/slide" Target="slides/slide86.xml"/><Relationship Id="rId9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slide" Target="slides/slide79.xml"/><Relationship Id="rId86" Type="http://schemas.openxmlformats.org/officeDocument/2006/relationships/slide" Target="slides/slide84.xml"/><Relationship Id="rId94"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F5BE276-EBE1-4FC9-913A-A3445E35F40B}" type="datetimeFigureOut">
              <a:rPr lang="en-US" smtClean="0"/>
              <a:pPr/>
              <a:t>3/5/2021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BDDEB06-0A27-41D2-9D94-5CD320D3A0BB}" type="slidenum">
              <a:rPr lang="en-US" smtClean="0"/>
              <a:pPr/>
              <a:t>‹#›</a:t>
            </a:fld>
            <a:endParaRPr lang="en-US"/>
          </a:p>
        </p:txBody>
      </p:sp>
    </p:spTree>
    <p:extLst>
      <p:ext uri="{BB962C8B-B14F-4D97-AF65-F5344CB8AC3E}">
        <p14:creationId xmlns:p14="http://schemas.microsoft.com/office/powerpoint/2010/main" val="19417515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BDDEB06-0A27-41D2-9D94-5CD320D3A0BB}" type="slidenum">
              <a:rPr lang="en-US" smtClean="0"/>
              <a:pPr/>
              <a:t>13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C401609-8FE0-43D8-9612-3CC9FBAD6635}"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4977408-29E5-4B7C-9973-728382329BC6}"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336829E-7E37-4D3D-AC70-290BBF6D0811}"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4C401609-8FE0-43D8-9612-3CC9FBAD6635}"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E5450B4-9AD8-4AF3-8BCD-111D3E85718E}"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7EC3379-E44A-412B-BED8-3CE040E60DF5}"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5B8EEBF-C882-4EDB-8E66-A7E853DD2968}"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590ECF11-C336-40A6-829B-9CC853C603EC}"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9425BA85-0614-4B46-8AA5-CBDD02D775D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D7C01C75-75C5-49AD-981F-1873193179CB}"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265629F-1DDA-4ACB-800A-BC7AE9C532F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E5450B4-9AD8-4AF3-8BCD-111D3E85718E}" type="slidenum">
              <a:rPr lang="en-US"/>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12A2BFD8-0A55-4246-9B28-12D0C615444E}"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4977408-29E5-4B7C-9973-728382329BC6}"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336829E-7E37-4D3D-AC70-290BBF6D081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7EC3379-E44A-412B-BED8-3CE040E60DF5}"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5B8EEBF-C882-4EDB-8E66-A7E853DD296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590ECF11-C336-40A6-829B-9CC853C603EC}"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9425BA85-0614-4B46-8AA5-CBDD02D775DB}"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D7C01C75-75C5-49AD-981F-1873193179CB}"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265629F-1DDA-4ACB-800A-BC7AE9C532F1}"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2A2BFD8-0A55-4246-9B28-12D0C615444E}"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1A6E54B0-C8BB-4EEF-AD42-3C65684C4C0A}"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cs typeface="Arial" charset="0"/>
        </a:defRPr>
      </a:lvl2pPr>
      <a:lvl3pPr algn="ctr" rtl="0" fontAlgn="base">
        <a:spcBef>
          <a:spcPct val="0"/>
        </a:spcBef>
        <a:spcAft>
          <a:spcPct val="0"/>
        </a:spcAft>
        <a:defRPr sz="4400">
          <a:solidFill>
            <a:schemeClr val="tx2"/>
          </a:solidFill>
          <a:latin typeface="Arial" charset="0"/>
          <a:cs typeface="Arial" charset="0"/>
        </a:defRPr>
      </a:lvl3pPr>
      <a:lvl4pPr algn="ctr" rtl="0" fontAlgn="base">
        <a:spcBef>
          <a:spcPct val="0"/>
        </a:spcBef>
        <a:spcAft>
          <a:spcPct val="0"/>
        </a:spcAft>
        <a:defRPr sz="4400">
          <a:solidFill>
            <a:schemeClr val="tx2"/>
          </a:solidFill>
          <a:latin typeface="Arial" charset="0"/>
          <a:cs typeface="Arial" charset="0"/>
        </a:defRPr>
      </a:lvl4pPr>
      <a:lvl5pPr algn="ctr" rtl="0" fontAlgn="base">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1A6E54B0-C8BB-4EEF-AD42-3C65684C4C0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idx="1"/>
          </p:nvPr>
        </p:nvSpPr>
        <p:spPr>
          <a:xfrm>
            <a:off x="457200" y="5486400"/>
            <a:ext cx="8229600" cy="685800"/>
          </a:xfrm>
        </p:spPr>
        <p:txBody>
          <a:bodyPr/>
          <a:lstStyle/>
          <a:p>
            <a:pPr algn="ctr" eaLnBrk="1" hangingPunct="1">
              <a:buFontTx/>
              <a:buNone/>
            </a:pPr>
            <a:r>
              <a:rPr lang="en-US" sz="2800" i="1" smtClean="0">
                <a:latin typeface="Times New Roman" pitchFamily="18" charset="0"/>
                <a:cs typeface="Times New Roman" pitchFamily="18" charset="0"/>
              </a:rPr>
              <a:t>The Wise Still Seek Him Today</a:t>
            </a:r>
          </a:p>
        </p:txBody>
      </p:sp>
      <p:sp>
        <p:nvSpPr>
          <p:cNvPr id="2050" name="Rectangle 2"/>
          <p:cNvSpPr>
            <a:spLocks noGrp="1" noChangeArrowheads="1"/>
          </p:cNvSpPr>
          <p:nvPr>
            <p:ph type="title"/>
          </p:nvPr>
        </p:nvSpPr>
        <p:spPr>
          <a:xfrm>
            <a:off x="457200" y="1066800"/>
            <a:ext cx="8229600" cy="3429000"/>
          </a:xfrm>
        </p:spPr>
        <p:txBody>
          <a:bodyPr/>
          <a:lstStyle/>
          <a:p>
            <a:pPr eaLnBrk="1" hangingPunct="1"/>
            <a:r>
              <a:rPr lang="en-US" i="1" dirty="0" smtClean="0">
                <a:solidFill>
                  <a:schemeClr val="tx1"/>
                </a:solidFill>
                <a:latin typeface="Times New Roman" pitchFamily="18" charset="0"/>
                <a:cs typeface="Times New Roman" pitchFamily="18" charset="0"/>
              </a:rPr>
              <a:t>The Good Shepherd Ministry</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Psalm 23</a:t>
            </a:r>
            <a:r>
              <a:rPr lang="en-US" i="1" dirty="0" smtClean="0">
                <a:solidFill>
                  <a:schemeClr val="tx1"/>
                </a:solidFill>
                <a:latin typeface="Times New Roman" pitchFamily="18" charset="0"/>
                <a:cs typeface="Times New Roman" pitchFamily="18" charset="0"/>
              </a:rPr>
              <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
            </a:r>
            <a:br>
              <a:rPr lang="en-US" sz="4000" i="1" dirty="0" smtClean="0">
                <a:solidFill>
                  <a:schemeClr val="tx1"/>
                </a:solidFill>
                <a:latin typeface="Times New Roman" pitchFamily="18" charset="0"/>
                <a:cs typeface="Times New Roman" pitchFamily="18" charset="0"/>
              </a:rPr>
            </a:br>
            <a:r>
              <a:rPr lang="en-US" sz="4000" i="1" dirty="0">
                <a:solidFill>
                  <a:schemeClr val="tx1"/>
                </a:solidFill>
                <a:latin typeface="Times New Roman" pitchFamily="18" charset="0"/>
                <a:cs typeface="Times New Roman" pitchFamily="18" charset="0"/>
              </a:rPr>
              <a:t/>
            </a:r>
            <a:br>
              <a:rPr lang="en-US" sz="4000" i="1" dirty="0">
                <a:solidFill>
                  <a:schemeClr val="tx1"/>
                </a:solidFill>
                <a:latin typeface="Times New Roman" pitchFamily="18" charset="0"/>
                <a:cs typeface="Times New Roman" pitchFamily="18" charset="0"/>
              </a:rPr>
            </a:br>
            <a:endParaRPr lang="en-US" sz="3200" i="1" dirty="0" smtClean="0">
              <a:solidFill>
                <a:schemeClr val="tx1"/>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8F7C2D"/>
                </a:solidFill>
                <a:latin typeface="Times New Roman" pitchFamily="18" charset="0"/>
                <a:cs typeface="Times New Roman" pitchFamily="18" charset="0"/>
              </a:rPr>
              <a:t>Brown-Driver-Brigg’s Hebrew Definitions</a:t>
            </a:r>
            <a:endParaRPr lang="en-US" sz="3600" i="1" dirty="0">
              <a:solidFill>
                <a:srgbClr val="8F7C2D"/>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2200" b="1" dirty="0" smtClean="0">
                <a:solidFill>
                  <a:srgbClr val="8F7C2D"/>
                </a:solidFill>
                <a:latin typeface="Times New Roman" pitchFamily="18" charset="0"/>
                <a:cs typeface="Times New Roman" pitchFamily="18" charset="0"/>
              </a:rPr>
              <a:t>H7121</a:t>
            </a:r>
          </a:p>
          <a:p>
            <a:r>
              <a:rPr lang="he-IL" sz="2200" dirty="0" smtClean="0">
                <a:solidFill>
                  <a:srgbClr val="8F7C2D"/>
                </a:solidFill>
                <a:latin typeface="Times New Roman" pitchFamily="18" charset="0"/>
                <a:cs typeface="Times New Roman" pitchFamily="18" charset="0"/>
              </a:rPr>
              <a:t>קרא</a:t>
            </a:r>
            <a:endParaRPr lang="en-US" sz="2200" dirty="0" smtClean="0">
              <a:solidFill>
                <a:srgbClr val="8F7C2D"/>
              </a:solidFill>
              <a:latin typeface="Times New Roman" pitchFamily="18" charset="0"/>
              <a:cs typeface="Times New Roman" pitchFamily="18" charset="0"/>
            </a:endParaRPr>
          </a:p>
          <a:p>
            <a:r>
              <a:rPr lang="en-US" sz="2200" dirty="0" err="1" smtClean="0">
                <a:solidFill>
                  <a:srgbClr val="8F7C2D"/>
                </a:solidFill>
                <a:latin typeface="Times New Roman" pitchFamily="18" charset="0"/>
                <a:cs typeface="Times New Roman" pitchFamily="18" charset="0"/>
              </a:rPr>
              <a:t>qâra</a:t>
            </a:r>
            <a:r>
              <a:rPr lang="en-US" sz="2200" dirty="0" smtClean="0">
                <a:solidFill>
                  <a:srgbClr val="8F7C2D"/>
                </a:solidFill>
                <a:latin typeface="Times New Roman" pitchFamily="18" charset="0"/>
                <a:cs typeface="Times New Roman" pitchFamily="18" charset="0"/>
              </a:rPr>
              <a:t>̂'</a:t>
            </a:r>
          </a:p>
          <a:p>
            <a:r>
              <a:rPr lang="en-US" sz="2200" b="1" dirty="0" smtClean="0">
                <a:solidFill>
                  <a:srgbClr val="8F7C2D"/>
                </a:solidFill>
                <a:latin typeface="Times New Roman" pitchFamily="18" charset="0"/>
                <a:cs typeface="Times New Roman" pitchFamily="18" charset="0"/>
              </a:rPr>
              <a:t>BDB Definition:</a:t>
            </a:r>
          </a:p>
          <a:p>
            <a:r>
              <a:rPr lang="en-US" sz="2200" dirty="0" smtClean="0">
                <a:solidFill>
                  <a:srgbClr val="8F7C2D"/>
                </a:solidFill>
                <a:latin typeface="Times New Roman" pitchFamily="18" charset="0"/>
                <a:cs typeface="Times New Roman" pitchFamily="18" charset="0"/>
              </a:rPr>
              <a:t>1) to call, call out, recite, read, cry out, proclaim</a:t>
            </a:r>
          </a:p>
          <a:p>
            <a:r>
              <a:rPr lang="en-US" sz="2200" dirty="0" smtClean="0">
                <a:solidFill>
                  <a:srgbClr val="8F7C2D"/>
                </a:solidFill>
                <a:latin typeface="Times New Roman" pitchFamily="18" charset="0"/>
                <a:cs typeface="Times New Roman" pitchFamily="18" charset="0"/>
              </a:rPr>
              <a:t>1a) (</a:t>
            </a:r>
            <a:r>
              <a:rPr lang="en-US" sz="2200" dirty="0" err="1" smtClean="0">
                <a:solidFill>
                  <a:srgbClr val="8F7C2D"/>
                </a:solidFill>
                <a:latin typeface="Times New Roman" pitchFamily="18" charset="0"/>
                <a:cs typeface="Times New Roman" pitchFamily="18" charset="0"/>
              </a:rPr>
              <a:t>Qal</a:t>
            </a:r>
            <a:r>
              <a:rPr lang="en-US" sz="2200" dirty="0" smtClean="0">
                <a:solidFill>
                  <a:srgbClr val="8F7C2D"/>
                </a:solidFill>
                <a:latin typeface="Times New Roman" pitchFamily="18" charset="0"/>
                <a:cs typeface="Times New Roman" pitchFamily="18" charset="0"/>
              </a:rPr>
              <a:t>)</a:t>
            </a:r>
          </a:p>
          <a:p>
            <a:pPr lvl="1"/>
            <a:r>
              <a:rPr lang="en-US" sz="2200" dirty="0" smtClean="0">
                <a:solidFill>
                  <a:srgbClr val="8F7C2D"/>
                </a:solidFill>
                <a:latin typeface="Times New Roman" pitchFamily="18" charset="0"/>
                <a:cs typeface="Times New Roman" pitchFamily="18" charset="0"/>
              </a:rPr>
              <a:t>1a1) to call, cry, utter a loud sound</a:t>
            </a:r>
          </a:p>
          <a:p>
            <a:pPr lvl="1"/>
            <a:r>
              <a:rPr lang="en-US" sz="2200" dirty="0" smtClean="0">
                <a:solidFill>
                  <a:srgbClr val="8F7C2D"/>
                </a:solidFill>
                <a:latin typeface="Times New Roman" pitchFamily="18" charset="0"/>
                <a:cs typeface="Times New Roman" pitchFamily="18" charset="0"/>
              </a:rPr>
              <a:t>1a2) to call unto, cry (for help), call (with name of God)</a:t>
            </a:r>
          </a:p>
          <a:p>
            <a:pPr lvl="1"/>
            <a:r>
              <a:rPr lang="en-US" sz="2200" dirty="0" smtClean="0">
                <a:solidFill>
                  <a:srgbClr val="8F7C2D"/>
                </a:solidFill>
                <a:latin typeface="Times New Roman" pitchFamily="18" charset="0"/>
                <a:cs typeface="Times New Roman" pitchFamily="18" charset="0"/>
              </a:rPr>
              <a:t>1a3) to proclaim</a:t>
            </a:r>
          </a:p>
          <a:p>
            <a:pPr lvl="1"/>
            <a:r>
              <a:rPr lang="en-US" sz="2200" dirty="0" smtClean="0">
                <a:solidFill>
                  <a:srgbClr val="8F7C2D"/>
                </a:solidFill>
                <a:latin typeface="Times New Roman" pitchFamily="18" charset="0"/>
                <a:cs typeface="Times New Roman" pitchFamily="18" charset="0"/>
              </a:rPr>
              <a:t>1a4) to read aloud, read (to oneself), read</a:t>
            </a:r>
          </a:p>
          <a:p>
            <a:pPr lvl="1"/>
            <a:r>
              <a:rPr lang="en-US" sz="2200" dirty="0" smtClean="0">
                <a:solidFill>
                  <a:srgbClr val="8F7C2D"/>
                </a:solidFill>
                <a:latin typeface="Times New Roman" pitchFamily="18" charset="0"/>
                <a:cs typeface="Times New Roman" pitchFamily="18" charset="0"/>
              </a:rPr>
              <a:t>1a5) to summon, invite, call for, call and commission, appoint, call and endow</a:t>
            </a:r>
          </a:p>
          <a:p>
            <a:pPr lvl="1"/>
            <a:endParaRPr lang="en-US" sz="2200" dirty="0" smtClean="0">
              <a:solidFill>
                <a:srgbClr val="8F7C2D"/>
              </a:solidFill>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i="1" dirty="0" smtClean="0">
                <a:solidFill>
                  <a:srgbClr val="8F7C2D"/>
                </a:solidFill>
                <a:latin typeface="Times New Roman" pitchFamily="18" charset="0"/>
                <a:cs typeface="Times New Roman" pitchFamily="18" charset="0"/>
              </a:rPr>
              <a:t>Brown-Driver-Brigg’s Hebrew Definitions cont.</a:t>
            </a:r>
            <a:endParaRPr lang="en-US" sz="3200" dirty="0"/>
          </a:p>
        </p:txBody>
      </p:sp>
      <p:sp>
        <p:nvSpPr>
          <p:cNvPr id="3" name="Content Placeholder 2"/>
          <p:cNvSpPr>
            <a:spLocks noGrp="1"/>
          </p:cNvSpPr>
          <p:nvPr>
            <p:ph idx="1"/>
          </p:nvPr>
        </p:nvSpPr>
        <p:spPr/>
        <p:txBody>
          <a:bodyPr/>
          <a:lstStyle/>
          <a:p>
            <a:pPr lvl="1"/>
            <a:r>
              <a:rPr lang="en-US" sz="2200" dirty="0" smtClean="0">
                <a:solidFill>
                  <a:srgbClr val="8F7C2D"/>
                </a:solidFill>
                <a:latin typeface="Times New Roman" pitchFamily="18" charset="0"/>
                <a:cs typeface="Times New Roman" pitchFamily="18" charset="0"/>
              </a:rPr>
              <a:t>1a6) to call, name, give name to, call by</a:t>
            </a:r>
          </a:p>
          <a:p>
            <a:r>
              <a:rPr lang="en-US" sz="2200" dirty="0" smtClean="0">
                <a:solidFill>
                  <a:srgbClr val="8F7C2D"/>
                </a:solidFill>
                <a:latin typeface="Times New Roman" pitchFamily="18" charset="0"/>
                <a:cs typeface="Times New Roman" pitchFamily="18" charset="0"/>
              </a:rPr>
              <a:t>1b) (</a:t>
            </a:r>
            <a:r>
              <a:rPr lang="en-US" sz="2200" dirty="0" err="1" smtClean="0">
                <a:solidFill>
                  <a:srgbClr val="8F7C2D"/>
                </a:solidFill>
                <a:latin typeface="Times New Roman" pitchFamily="18" charset="0"/>
                <a:cs typeface="Times New Roman" pitchFamily="18" charset="0"/>
              </a:rPr>
              <a:t>Niphal</a:t>
            </a:r>
            <a:r>
              <a:rPr lang="en-US" sz="2200" dirty="0" smtClean="0">
                <a:solidFill>
                  <a:srgbClr val="8F7C2D"/>
                </a:solidFill>
                <a:latin typeface="Times New Roman" pitchFamily="18" charset="0"/>
                <a:cs typeface="Times New Roman" pitchFamily="18" charset="0"/>
              </a:rPr>
              <a:t>)</a:t>
            </a:r>
          </a:p>
          <a:p>
            <a:pPr lvl="1"/>
            <a:r>
              <a:rPr lang="en-US" sz="2200" dirty="0" smtClean="0">
                <a:solidFill>
                  <a:srgbClr val="8F7C2D"/>
                </a:solidFill>
                <a:latin typeface="Times New Roman" pitchFamily="18" charset="0"/>
                <a:cs typeface="Times New Roman" pitchFamily="18" charset="0"/>
              </a:rPr>
              <a:t>1b1) to call oneself</a:t>
            </a:r>
          </a:p>
          <a:p>
            <a:pPr lvl="1"/>
            <a:r>
              <a:rPr lang="en-US" sz="2200" dirty="0" smtClean="0">
                <a:solidFill>
                  <a:srgbClr val="8F7C2D"/>
                </a:solidFill>
                <a:latin typeface="Times New Roman" pitchFamily="18" charset="0"/>
                <a:cs typeface="Times New Roman" pitchFamily="18" charset="0"/>
              </a:rPr>
              <a:t>1b2) to be called, be proclaimed, be read aloud, be summoned, be named</a:t>
            </a:r>
          </a:p>
          <a:p>
            <a:r>
              <a:rPr lang="en-US" sz="2200" dirty="0" smtClean="0">
                <a:solidFill>
                  <a:srgbClr val="8F7C2D"/>
                </a:solidFill>
                <a:latin typeface="Times New Roman" pitchFamily="18" charset="0"/>
                <a:cs typeface="Times New Roman" pitchFamily="18" charset="0"/>
              </a:rPr>
              <a:t>1c) (</a:t>
            </a:r>
            <a:r>
              <a:rPr lang="en-US" sz="2200" dirty="0" err="1" smtClean="0">
                <a:solidFill>
                  <a:srgbClr val="8F7C2D"/>
                </a:solidFill>
                <a:latin typeface="Times New Roman" pitchFamily="18" charset="0"/>
                <a:cs typeface="Times New Roman" pitchFamily="18" charset="0"/>
              </a:rPr>
              <a:t>Pual</a:t>
            </a:r>
            <a:r>
              <a:rPr lang="en-US" sz="2200" dirty="0" smtClean="0">
                <a:solidFill>
                  <a:srgbClr val="8F7C2D"/>
                </a:solidFill>
                <a:latin typeface="Times New Roman" pitchFamily="18" charset="0"/>
                <a:cs typeface="Times New Roman" pitchFamily="18" charset="0"/>
              </a:rPr>
              <a:t>) to be called, be named, be called out, be chosen</a:t>
            </a:r>
          </a:p>
          <a:p>
            <a:r>
              <a:rPr lang="en-US" sz="2200" b="1" dirty="0" smtClean="0">
                <a:solidFill>
                  <a:srgbClr val="8F7C2D"/>
                </a:solidFill>
                <a:latin typeface="Times New Roman" pitchFamily="18" charset="0"/>
                <a:cs typeface="Times New Roman" pitchFamily="18" charset="0"/>
              </a:rPr>
              <a:t>Part of Speech: verb</a:t>
            </a:r>
          </a:p>
          <a:p>
            <a:r>
              <a:rPr lang="en-US" sz="2200" b="1" dirty="0" smtClean="0">
                <a:solidFill>
                  <a:srgbClr val="8F7C2D"/>
                </a:solidFill>
                <a:latin typeface="Times New Roman" pitchFamily="18" charset="0"/>
                <a:cs typeface="Times New Roman" pitchFamily="18" charset="0"/>
              </a:rPr>
              <a:t>A Related Word by BDB/Strong’s Number: a primitive root [rather identical with H7122 through the idea of accosting a person met]</a:t>
            </a:r>
          </a:p>
          <a:p>
            <a:r>
              <a:rPr lang="en-US" sz="2200" b="1" dirty="0" smtClean="0">
                <a:solidFill>
                  <a:srgbClr val="8F7C2D"/>
                </a:solidFill>
                <a:latin typeface="Times New Roman" pitchFamily="18" charset="0"/>
                <a:cs typeface="Times New Roman" pitchFamily="18" charset="0"/>
              </a:rPr>
              <a:t>Same Word by TWOT Number: 2063</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8F7C2D"/>
                </a:solidFill>
                <a:latin typeface="Times New Roman" pitchFamily="18" charset="0"/>
                <a:cs typeface="Times New Roman" pitchFamily="18" charset="0"/>
              </a:rPr>
              <a:t>Strong’s Hebrew and Greek Dictionaries</a:t>
            </a:r>
            <a:endParaRPr lang="en-US" sz="3600" i="1" dirty="0">
              <a:solidFill>
                <a:srgbClr val="8F7C2D"/>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2400" b="1" dirty="0" smtClean="0">
                <a:solidFill>
                  <a:srgbClr val="8F7C2D"/>
                </a:solidFill>
                <a:latin typeface="Times New Roman" pitchFamily="18" charset="0"/>
                <a:cs typeface="Times New Roman" pitchFamily="18" charset="0"/>
              </a:rPr>
              <a:t>H7121</a:t>
            </a:r>
          </a:p>
          <a:p>
            <a:r>
              <a:rPr lang="he-IL" sz="2400" dirty="0" smtClean="0">
                <a:solidFill>
                  <a:srgbClr val="8F7C2D"/>
                </a:solidFill>
                <a:latin typeface="Times New Roman" pitchFamily="18" charset="0"/>
                <a:cs typeface="Times New Roman" pitchFamily="18" charset="0"/>
              </a:rPr>
              <a:t>קרא</a:t>
            </a:r>
            <a:endParaRPr lang="en-US" sz="2400" dirty="0" smtClean="0">
              <a:solidFill>
                <a:srgbClr val="8F7C2D"/>
              </a:solidFill>
              <a:latin typeface="Times New Roman" pitchFamily="18" charset="0"/>
              <a:cs typeface="Times New Roman" pitchFamily="18" charset="0"/>
            </a:endParaRPr>
          </a:p>
          <a:p>
            <a:r>
              <a:rPr lang="en-US" sz="2400" dirty="0" err="1" smtClean="0">
                <a:solidFill>
                  <a:srgbClr val="8F7C2D"/>
                </a:solidFill>
                <a:latin typeface="Times New Roman" pitchFamily="18" charset="0"/>
                <a:cs typeface="Times New Roman" pitchFamily="18" charset="0"/>
              </a:rPr>
              <a:t>qâra</a:t>
            </a:r>
            <a:r>
              <a:rPr lang="en-US" sz="2400" dirty="0" smtClean="0">
                <a:solidFill>
                  <a:srgbClr val="8F7C2D"/>
                </a:solidFill>
                <a:latin typeface="Times New Roman" pitchFamily="18" charset="0"/>
                <a:cs typeface="Times New Roman" pitchFamily="18" charset="0"/>
              </a:rPr>
              <a:t>̂'</a:t>
            </a:r>
          </a:p>
          <a:p>
            <a:r>
              <a:rPr lang="en-US" sz="2400" i="1" dirty="0" err="1" smtClean="0">
                <a:solidFill>
                  <a:srgbClr val="8F7C2D"/>
                </a:solidFill>
                <a:latin typeface="Times New Roman" pitchFamily="18" charset="0"/>
                <a:cs typeface="Times New Roman" pitchFamily="18" charset="0"/>
              </a:rPr>
              <a:t>kaw</a:t>
            </a:r>
            <a:r>
              <a:rPr lang="en-US" sz="2400" i="1" dirty="0" smtClean="0">
                <a:solidFill>
                  <a:srgbClr val="8F7C2D"/>
                </a:solidFill>
                <a:latin typeface="Times New Roman" pitchFamily="18" charset="0"/>
                <a:cs typeface="Times New Roman" pitchFamily="18" charset="0"/>
              </a:rPr>
              <a:t>-raw'</a:t>
            </a:r>
          </a:p>
          <a:p>
            <a:r>
              <a:rPr lang="en-US" sz="2400" dirty="0" smtClean="0">
                <a:solidFill>
                  <a:srgbClr val="8F7C2D"/>
                </a:solidFill>
                <a:latin typeface="Times New Roman" pitchFamily="18" charset="0"/>
                <a:cs typeface="Times New Roman" pitchFamily="18" charset="0"/>
              </a:rPr>
              <a:t>A primitive root (rather identical with H7122 through the idea of </a:t>
            </a:r>
            <a:r>
              <a:rPr lang="en-US" sz="2400" i="1" dirty="0" smtClean="0">
                <a:solidFill>
                  <a:srgbClr val="8F7C2D"/>
                </a:solidFill>
                <a:latin typeface="Times New Roman" pitchFamily="18" charset="0"/>
                <a:cs typeface="Times New Roman" pitchFamily="18" charset="0"/>
              </a:rPr>
              <a:t>accosting a person met); to call out to (that is, properly address by name, but used in a wide variety of applications): - </a:t>
            </a:r>
            <a:r>
              <a:rPr lang="en-US" sz="2400" i="1" dirty="0" err="1" smtClean="0">
                <a:solidFill>
                  <a:srgbClr val="8F7C2D"/>
                </a:solidFill>
                <a:latin typeface="Times New Roman" pitchFamily="18" charset="0"/>
                <a:cs typeface="Times New Roman" pitchFamily="18" charset="0"/>
              </a:rPr>
              <a:t>bewray</a:t>
            </a:r>
            <a:r>
              <a:rPr lang="en-US" sz="2400" i="1" dirty="0" smtClean="0">
                <a:solidFill>
                  <a:srgbClr val="8F7C2D"/>
                </a:solidFill>
                <a:latin typeface="Times New Roman" pitchFamily="18" charset="0"/>
                <a:cs typeface="Times New Roman" pitchFamily="18" charset="0"/>
              </a:rPr>
              <a:t> [self], that are bidden, call (for, forth, self, upon), cry (unto), (be) famous, guest, invite, mention, (give) name, preach, (make) proclaim (-</a:t>
            </a:r>
            <a:r>
              <a:rPr lang="en-US" sz="2400" i="1" dirty="0" err="1" smtClean="0">
                <a:solidFill>
                  <a:srgbClr val="8F7C2D"/>
                </a:solidFill>
                <a:latin typeface="Times New Roman" pitchFamily="18" charset="0"/>
                <a:cs typeface="Times New Roman" pitchFamily="18" charset="0"/>
              </a:rPr>
              <a:t>ation</a:t>
            </a:r>
            <a:r>
              <a:rPr lang="en-US" sz="2400" i="1" dirty="0" smtClean="0">
                <a:solidFill>
                  <a:srgbClr val="8F7C2D"/>
                </a:solidFill>
                <a:latin typeface="Times New Roman" pitchFamily="18" charset="0"/>
                <a:cs typeface="Times New Roman" pitchFamily="18" charset="0"/>
              </a:rPr>
              <a:t>), pronounce, publish, read, renowned, say.</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King James Concordance</a:t>
            </a:r>
            <a:endParaRPr lang="en-US" i="1" dirty="0">
              <a:solidFill>
                <a:srgbClr val="8F7C2D"/>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2000" b="1" dirty="0" smtClean="0">
                <a:solidFill>
                  <a:srgbClr val="8F7C2D"/>
                </a:solidFill>
                <a:latin typeface="Times New Roman" pitchFamily="18" charset="0"/>
                <a:cs typeface="Times New Roman" pitchFamily="18" charset="0"/>
              </a:rPr>
              <a:t>H7121</a:t>
            </a:r>
          </a:p>
          <a:p>
            <a:r>
              <a:rPr lang="he-IL" sz="2000" dirty="0" smtClean="0">
                <a:solidFill>
                  <a:srgbClr val="8F7C2D"/>
                </a:solidFill>
                <a:latin typeface="Times New Roman" pitchFamily="18" charset="0"/>
                <a:cs typeface="Times New Roman" pitchFamily="18" charset="0"/>
              </a:rPr>
              <a:t>קרא</a:t>
            </a:r>
            <a:endParaRPr lang="en-US" sz="2000" dirty="0" smtClean="0">
              <a:solidFill>
                <a:srgbClr val="8F7C2D"/>
              </a:solidFill>
              <a:latin typeface="Times New Roman" pitchFamily="18" charset="0"/>
              <a:cs typeface="Times New Roman" pitchFamily="18" charset="0"/>
            </a:endParaRPr>
          </a:p>
          <a:p>
            <a:r>
              <a:rPr lang="en-US" sz="2000" dirty="0" err="1" smtClean="0">
                <a:solidFill>
                  <a:srgbClr val="8F7C2D"/>
                </a:solidFill>
                <a:latin typeface="Times New Roman" pitchFamily="18" charset="0"/>
                <a:cs typeface="Times New Roman" pitchFamily="18" charset="0"/>
              </a:rPr>
              <a:t>qâra</a:t>
            </a:r>
            <a:r>
              <a:rPr lang="en-US" sz="2000" dirty="0" smtClean="0">
                <a:solidFill>
                  <a:srgbClr val="8F7C2D"/>
                </a:solidFill>
                <a:latin typeface="Times New Roman" pitchFamily="18" charset="0"/>
                <a:cs typeface="Times New Roman" pitchFamily="18" charset="0"/>
              </a:rPr>
              <a:t>̂'</a:t>
            </a:r>
          </a:p>
          <a:p>
            <a:r>
              <a:rPr lang="en-US" sz="2000" b="1" dirty="0" smtClean="0">
                <a:solidFill>
                  <a:srgbClr val="8F7C2D"/>
                </a:solidFill>
                <a:latin typeface="Times New Roman" pitchFamily="18" charset="0"/>
                <a:cs typeface="Times New Roman" pitchFamily="18" charset="0"/>
              </a:rPr>
              <a:t>Total KJV Occurrences: 734</a:t>
            </a:r>
          </a:p>
          <a:p>
            <a:r>
              <a:rPr lang="en-US" sz="2000" b="1" dirty="0" smtClean="0">
                <a:solidFill>
                  <a:srgbClr val="8F7C2D"/>
                </a:solidFill>
                <a:latin typeface="Times New Roman" pitchFamily="18" charset="0"/>
                <a:cs typeface="Times New Roman" pitchFamily="18" charset="0"/>
              </a:rPr>
              <a:t>called, 379</a:t>
            </a:r>
          </a:p>
          <a:p>
            <a:r>
              <a:rPr lang="en-US" sz="2000" u="sng" dirty="0" smtClean="0">
                <a:solidFill>
                  <a:srgbClr val="8F7C2D"/>
                </a:solidFill>
                <a:latin typeface="Times New Roman" pitchFamily="18" charset="0"/>
                <a:cs typeface="Times New Roman" pitchFamily="18" charset="0"/>
              </a:rPr>
              <a:t>Gen_1:5 (2), Gen_1:8, Gen_1:10 (2), Gen_2:19, Gen_2:23, Gen_3:9, Gen_3:20, Gen_4:17, Gen_4:25-26 (2), Gen_5:2-3 (2), Gen_5:29, Gen_11:9, Gen_12:8, Gen_12:18, Gen_13:4, Gen_16:13-15 (3), Gen_19:5 (2), Gen_19:22, Gen_19:37-38 (2), Gen_20:8-9 (2), Gen_21:3, Gen_21:12, Gen_21:17, Gen_21:31, Gen_21:33, Gen_22:11, Gen_22:14-15 (2), Gen_24:58, Gen_25:25-26 (2), Gen_25:30, Gen_26:9, Gen_26:18 (2), Gen_26:20-22 (3), Gen_26:25, Gen_26:33, Gen_27:1, Gen_27:42, Gen_28:1, Gen_28:19, Gen_29:32-35 (4), Gen_30:6, Gen_30:8, Gen_30:11, Gen_30:13, Gen_30:18, Gen_30:20-21 (2), Gen_30:24,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King James Concordance cont.</a:t>
            </a:r>
            <a:endParaRPr lang="en-US" dirty="0"/>
          </a:p>
        </p:txBody>
      </p:sp>
      <p:sp>
        <p:nvSpPr>
          <p:cNvPr id="3" name="Content Placeholder 2"/>
          <p:cNvSpPr>
            <a:spLocks noGrp="1"/>
          </p:cNvSpPr>
          <p:nvPr>
            <p:ph idx="1"/>
          </p:nvPr>
        </p:nvSpPr>
        <p:spPr/>
        <p:txBody>
          <a:bodyPr/>
          <a:lstStyle/>
          <a:p>
            <a:r>
              <a:rPr lang="en-US" sz="2000" u="sng" dirty="0" smtClean="0">
                <a:solidFill>
                  <a:srgbClr val="8F7C2D"/>
                </a:solidFill>
                <a:latin typeface="Times New Roman" pitchFamily="18" charset="0"/>
                <a:cs typeface="Times New Roman" pitchFamily="18" charset="0"/>
              </a:rPr>
              <a:t>Gen_31:4, Gen_31:47-48 (3), Gen_31:54, Gen_32:2, Gen_32:30, Gen_33:17, Gen_33:20, Gen_35:7-8 (2), Gen_35:10 (2), Gen_35:15, Gen_35:18 (2), Gen_38:3-5 (3), Gen_38:29-30 (2), Gen_39:14, Gen_41:8, Gen_41:14, Gen_41:45, Gen_41:51-52 (2), Gen_47:29, Gen_48:6, Gen_49:1, Gen_50:11, Exo_1:18, Exo_2:8, Exo_2:10, Exo_2:22, Exo_3:4, Exo_7:11, Exo_8:8, Exo_8:25, Exo_9:27, Exo_10:16, Exo_10:24, Exo_12:21, Exo_12:31, Exo_15:23, Exo_16:31, Exo_17:7, Exo_17:15, Exo_19:3, Exo_19:7, Exo_19:20, Exo_24:16, Exo_31:2, Exo_33:7, Exo_34:31, Exo_35:30, Exo_36:2, Lev_9:1 (2), Lev_10:4, Num_11:3, Num_11:34, Num_12:5, Num_13:16, Num_13:24, Num_21:3, Num_24:10, Num_25:2, Num_32:41-42 (2), Deu_3:13-14 (2), Deu_15:1-2 (2), Deu_28:10 (2), Deu_29:2, Deu_31:7, Jos_4:4, Jos_5:9, Jos_6:6, Jos_7:26, Jos_9:22, Jos_10:24, Jos_19:47, Jos_22:1, Jos_22:34, Jos_23:2, Jos_24:1, Jos_24:9, Jdg_1:17, Jdg_1:26, Jdg_4:5-6 (2), Jdg_6:24, Jdg_6:32, Jdg_9:54, Jdg_10:4, Jdg_13:24, Jdg_14:15, Jdg_15:17-19 (3),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King James Concordance cont.</a:t>
            </a:r>
            <a:endParaRPr lang="en-US" dirty="0"/>
          </a:p>
        </p:txBody>
      </p:sp>
      <p:sp>
        <p:nvSpPr>
          <p:cNvPr id="3" name="Content Placeholder 2"/>
          <p:cNvSpPr>
            <a:spLocks noGrp="1"/>
          </p:cNvSpPr>
          <p:nvPr>
            <p:ph idx="1"/>
          </p:nvPr>
        </p:nvSpPr>
        <p:spPr/>
        <p:txBody>
          <a:bodyPr/>
          <a:lstStyle/>
          <a:p>
            <a:r>
              <a:rPr lang="en-US" sz="2000" u="sng" dirty="0" smtClean="0">
                <a:solidFill>
                  <a:srgbClr val="8F7C2D"/>
                </a:solidFill>
                <a:latin typeface="Times New Roman" pitchFamily="18" charset="0"/>
                <a:cs typeface="Times New Roman" pitchFamily="18" charset="0"/>
              </a:rPr>
              <a:t>Jdg_16:18-19 (2), Jdg_16:25, Jdg_16:28, Jdg_18:12, Jdg_18:29, Rth_4:17, 1Sa_1:20, 1Sa_3:4-6 (4), 1Sa_3:8 (2), 1Sa_3:10, 1Sa_3:16, 1Sa_6:2, 1Sa_7:12, 1Sa_9:9, 1Sa_9:26, 1Sa_12:18, 1Sa_16:5, 1Sa_16:8, 1Sa_19:7, 1Sa_28:15, 1Sa_29:6, 2Sa_1:7, 2Sa_2:15-16 (2), 2Sa_2:26, 2Sa_5:9, 2Sa_5:20, 2Sa_6:2, 2Sa_6:8, 2Sa_9:2, 2Sa_9:9, 2Sa_11:13, 2Sa_12:24-25 (2), 2Sa_12:28, 2Sa_13:17, 2Sa_14:33, 2Sa_15:2, 2Sa_15:11, 2Sa_18:18 (2), 2Sa_18:26, 2Sa_18:28, 2Sa_21:2, 2Sa_22:7, 1Ki_1:9-10 (2), 1Ki_1:19 (2), 1Ki_1:25-26 (2), 1Ki_2:36, 1Ki_2:42, 1Ki_7:21 (2), 1Ki_8:43, 1Ki_9:13, 1Ki_12:3, 1Ki_12:20, 1Ki_16:24, 1Ki_17:10-11 (2), 1Ki_18:3, 1Ki_18:26, 1Ki_20:7, 1Ki_22:9, 2Ki_3:10, 2Ki_3:13, 2Ki_4:12, 2Ki_4:15, 2Ki_4:22, 2Ki_4:36 (2), 2Ki_6:11, 2Ki_7:10-11 (2), 2Ki_9:1 (2), 2Ki_14:7 (2), 2Ki_18:4, 2Ki_18:18, 1Ch_4:9-10 (2), 1Ch_6:65, 1Ch_7:16, 1Ch_7:23, 1Ch_11:7, 1Ch_13:6, 1Ch_15:11 (3), 1Ch_21:26, 1Ch_22:6, 2Ch_3:17, 2Ch_6:33, 2Ch_7:14, 2Ch_10:3, 2Ch_18:8, 2Ch_20:26, 2Ch_24:6, Ezr_2:61, Neh_5:12, Neh_7:63, Est_2:14, Est_3:12, Est_4:5,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King James Concordance cont.</a:t>
            </a:r>
            <a:endParaRPr lang="en-US" dirty="0"/>
          </a:p>
        </p:txBody>
      </p:sp>
      <p:sp>
        <p:nvSpPr>
          <p:cNvPr id="3" name="Content Placeholder 2"/>
          <p:cNvSpPr>
            <a:spLocks noGrp="1"/>
          </p:cNvSpPr>
          <p:nvPr>
            <p:ph idx="1"/>
          </p:nvPr>
        </p:nvSpPr>
        <p:spPr/>
        <p:txBody>
          <a:bodyPr/>
          <a:lstStyle/>
          <a:p>
            <a:r>
              <a:rPr lang="en-US" sz="2000" u="sng" dirty="0" smtClean="0">
                <a:solidFill>
                  <a:srgbClr val="8F7C2D"/>
                </a:solidFill>
                <a:latin typeface="Times New Roman" pitchFamily="18" charset="0"/>
                <a:cs typeface="Times New Roman" pitchFamily="18" charset="0"/>
              </a:rPr>
              <a:t>Est_4:11 (2), Est_8:9, Est_9:26, Job_1:4, Job_19:16 (2), Job_42:14, Psa_18:6 (2), Psa_31:17, Psa_50:1, Psa_53:4, Psa_79:6, Psa_88:9, Psa_99:6, Psa_105:16, Psa_118:4-5 (2), Pro_1:24, Pro_16:21, Pro_24:8, Son_5:6, Isa_1:26, Isa_4:1, Isa_9:6, Isa_32:3-5 (3), Isa_35:8, Isa_41:2, Isa_41:9, Isa_42:6, Isa_43:1, Isa_43:7, Isa_43:22, Isa_45:4, Isa_47:1, Isa_47:5, Isa_48:1, Isa_48:8, Isa_48:12, Isa_48:15, Isa_51:1-2 (3), Isa_56:5-7 (3), Isa_58:12, Isa_61:3, Isa_62:2, Isa_62:4, Isa_62:12, Isa_63:19, Isa_65:1, Isa_65:12, Isa_66:4, Jer_7:10-11 (2), Jer_7:13-14 (2), Jer_7:30, Jer_11:16, Jer_12:6, Jer_14:9, Jer_15:16, Jer_19:6, Jer_20:3, Jer_23:6, Jer_25:29, Jer_30:17, Jer_32:34, Jer_33:16, Jer_34:15, Jer_35:17, Jer_36:4, Jer_42:8, Lam_1:15, Lam_1:19, Lam_2:21-22 (2), Lam_3:55, Lam_3:57, Eze_9:3, Eze_20:29, Dan_8:16, Dan_9:18-19 (2), Hos_11:1-2 (3), Hos_11:7, Amo_7:4, Amo_9:12, Hag_1:11, Zec_8:3, Zec_11:7</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King James Concordance cont.</a:t>
            </a:r>
            <a:endParaRPr lang="en-US" dirty="0"/>
          </a:p>
        </p:txBody>
      </p:sp>
      <p:sp>
        <p:nvSpPr>
          <p:cNvPr id="3" name="Content Placeholder 2"/>
          <p:cNvSpPr>
            <a:spLocks noGrp="1"/>
          </p:cNvSpPr>
          <p:nvPr>
            <p:ph idx="1"/>
          </p:nvPr>
        </p:nvSpPr>
        <p:spPr/>
        <p:txBody>
          <a:bodyPr/>
          <a:lstStyle/>
          <a:p>
            <a:r>
              <a:rPr lang="en-US" sz="2000" b="1" dirty="0" smtClean="0">
                <a:solidFill>
                  <a:srgbClr val="8F7C2D"/>
                </a:solidFill>
                <a:latin typeface="Times New Roman" pitchFamily="18" charset="0"/>
                <a:cs typeface="Times New Roman" pitchFamily="18" charset="0"/>
              </a:rPr>
              <a:t>call, 132</a:t>
            </a:r>
          </a:p>
          <a:p>
            <a:r>
              <a:rPr lang="en-US" sz="2000" u="sng" dirty="0" smtClean="0">
                <a:solidFill>
                  <a:srgbClr val="8F7C2D"/>
                </a:solidFill>
                <a:latin typeface="Times New Roman" pitchFamily="18" charset="0"/>
                <a:cs typeface="Times New Roman" pitchFamily="18" charset="0"/>
              </a:rPr>
              <a:t>Gen_2:19, Gen_4:26, Gen_16:11, Gen_17:15, Gen_17:19, Gen_24:57, Gen_46:33, Exo_2:7, Exo_2:20, Exo_34:15, Num_16:12, Num_22:5, Num_22:20, Num_22:37, Deu_2:11, Deu_2:20, Deu_3:9 (2), Deu_25:7-8 (2), Deu_31:14, Deu_33:19, Jdg_12:1, Jdg_16:25, Jdg_21:13, Rth_1:20-21 (3), 1Sa_3:6, 1Sa_3:8-9 (2), 1Sa_12:17, 1Sa_16:3, 1Sa_22:11, 2Sa_17:5, 2Sa_22:4, 1Ki_1:28, 1Ki_1:32, 1Ki_8:52, 1Ki_18:24-25 (3), 1Ki_22:13, 2Ki_4:12, 2Ki_4:15, 2Ki_4:36, 2Ki_5:11, 2Ki_10:19, 1Ch_16:8, 2Ch_18:12, Job_5:1, Job_13:22, Job_14:15, Job_27:10, Psa_4:1, Psa_14:3-4 (2), Psa_18:3, Psa_20:9, Psa_49:11, Psa_50:4, Psa_55:15-16 (2), Psa_80:18, Psa_86:5, Psa_86:7, Psa_91:15, Psa_99:6, Psa_102:2, Psa_116:1-2 (2), Psa_116:13, Psa_145:17-18 (3), Pro_1:28, Pro_8:4 (2), Pro_9:15, Isa_7:14, Isa_12:3-4 (2), Isa_22:12, Isa_22:20, Isa_34:12, Isa_41:25, Isa_44:5, Isa_44:7, Isa_45:3, Isa_48:2, Isa_48:13, Isa_55:5-6</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King James Concordance cont.</a:t>
            </a:r>
            <a:endParaRPr lang="en-US" dirty="0"/>
          </a:p>
        </p:txBody>
      </p:sp>
      <p:sp>
        <p:nvSpPr>
          <p:cNvPr id="3" name="Content Placeholder 2"/>
          <p:cNvSpPr>
            <a:spLocks noGrp="1"/>
          </p:cNvSpPr>
          <p:nvPr>
            <p:ph idx="1"/>
          </p:nvPr>
        </p:nvSpPr>
        <p:spPr/>
        <p:txBody>
          <a:bodyPr/>
          <a:lstStyle/>
          <a:p>
            <a:r>
              <a:rPr lang="en-US" sz="2000" u="sng" dirty="0" smtClean="0">
                <a:solidFill>
                  <a:srgbClr val="8F7C2D"/>
                </a:solidFill>
                <a:latin typeface="Times New Roman" pitchFamily="18" charset="0"/>
                <a:cs typeface="Times New Roman" pitchFamily="18" charset="0"/>
              </a:rPr>
              <a:t>(2), Isa_58:5, Isa_58:9, Isa_60:13-14 (2), Isa_60:18, Isa_61:6, Isa_62:12, Isa_65:15, Isa_65:24, Jer_1:15, Jer_3:17, Jer_3:19, Jer_6:30, Jer_7:27, Jer_9:17, Jer_10:25, Jer_25:29, Jer_29:12, Jer_33:3, Eze_36:29, Eze_38:21, Eze_39:11, Dan_2:2, Hos_1:4, Hos_1:6, Hos_1:9, Hos_2:16 (2), Hos_7:11, Joe_2:14-15 (2), Joe_2:32 (2), Amo_5:16, Jon_1:6, Zec_3:9-10 (2), Zec_13:9, Mal_1:4</a:t>
            </a:r>
          </a:p>
          <a:p>
            <a:r>
              <a:rPr lang="en-US" sz="2000" b="1" dirty="0" smtClean="0">
                <a:solidFill>
                  <a:srgbClr val="8F7C2D"/>
                </a:solidFill>
                <a:latin typeface="Times New Roman" pitchFamily="18" charset="0"/>
                <a:cs typeface="Times New Roman" pitchFamily="18" charset="0"/>
              </a:rPr>
              <a:t>cried, 54</a:t>
            </a:r>
          </a:p>
          <a:p>
            <a:r>
              <a:rPr lang="en-US" sz="2000" u="sng" dirty="0" smtClean="0">
                <a:solidFill>
                  <a:srgbClr val="8F7C2D"/>
                </a:solidFill>
                <a:latin typeface="Times New Roman" pitchFamily="18" charset="0"/>
                <a:cs typeface="Times New Roman" pitchFamily="18" charset="0"/>
              </a:rPr>
              <a:t>Gen_39:14-15 (2), Gen_39:18, Gen_41:43, Gen_45:1, Jdg_7:20, Jdg_9:7, Jdg_18:23, 1Sa_17:8, 1Sa_20:37-38 (2), 1Sa_24:8, 1Sa_26:14, 2Sa_18:25, 2Sa_20:16, 2Sa_22:7, 1Ki_13:2, 1Ki_13:4, 1Ki_13:21, 1Ki_13:32, 1Ki_17:20-21 (2), 1Ki_18:28, 2Ki_11:14, 2Ki_18:28, 2Ch_14:11 (2), 2Ch_32:18, Psa_3:4, Psa_30:8, Psa_34:6, Psa_66:17, Psa_119:145-146 (2), Psa_130:1 (2), Isa_6:3-4 (3), Isa_21:8, Isa_30:7, Isa_36:13, Jer_4:20, Jer_20:8, Lam_4:15, Eze_9:1, Jon_1:13-14 (2), Jon_2:2, Zec_1:4 (2), Zec_7:7, Zec_7:13 (2)</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King James Concordance cont.</a:t>
            </a:r>
            <a:endParaRPr lang="en-US" dirty="0"/>
          </a:p>
        </p:txBody>
      </p:sp>
      <p:sp>
        <p:nvSpPr>
          <p:cNvPr id="3" name="Content Placeholder 2"/>
          <p:cNvSpPr>
            <a:spLocks noGrp="1"/>
          </p:cNvSpPr>
          <p:nvPr>
            <p:ph idx="1"/>
          </p:nvPr>
        </p:nvSpPr>
        <p:spPr/>
        <p:txBody>
          <a:bodyPr/>
          <a:lstStyle/>
          <a:p>
            <a:r>
              <a:rPr lang="en-US" sz="2000" b="1" dirty="0" smtClean="0">
                <a:solidFill>
                  <a:srgbClr val="8F7C2D"/>
                </a:solidFill>
                <a:latin typeface="Times New Roman" pitchFamily="18" charset="0"/>
                <a:cs typeface="Times New Roman" pitchFamily="18" charset="0"/>
              </a:rPr>
              <a:t>cry, 37</a:t>
            </a:r>
          </a:p>
          <a:p>
            <a:r>
              <a:rPr lang="en-US" sz="2000" u="sng" dirty="0" smtClean="0">
                <a:solidFill>
                  <a:srgbClr val="8F7C2D"/>
                </a:solidFill>
                <a:latin typeface="Times New Roman" pitchFamily="18" charset="0"/>
                <a:cs typeface="Times New Roman" pitchFamily="18" charset="0"/>
              </a:rPr>
              <a:t>Lev_13:45, Deu_15:9, Deu_24:15, 1Ki_18:27, Psa_22:2, Psa_27:7, Psa_28:1, Psa_56:9, Psa_86:2-3 (3), Psa_89:26, Psa_141:1 (2), Psa_147:9, Pro_8:1, Pro_21:13, Isa_8:4, Isa_34:14, Isa_40:2, Isa_40:6 (2), Jer_2:1-2 (2), Jer_4:4-5 (2), Jer_11:14, Jer_31:6, Jer_46:17, Jer_49:29, Joe_1:18-19 (2), Jon_1:2, Jon_3:8, Mic_3:5, Zec_1:14, Zec_1:17</a:t>
            </a:r>
          </a:p>
          <a:p>
            <a:r>
              <a:rPr lang="en-US" sz="2000" b="1" dirty="0" smtClean="0">
                <a:solidFill>
                  <a:srgbClr val="8F7C2D"/>
                </a:solidFill>
                <a:latin typeface="Times New Roman" pitchFamily="18" charset="0"/>
                <a:cs typeface="Times New Roman" pitchFamily="18" charset="0"/>
              </a:rPr>
              <a:t>read, 35</a:t>
            </a:r>
          </a:p>
          <a:p>
            <a:r>
              <a:rPr lang="en-US" sz="2000" u="sng" dirty="0" smtClean="0">
                <a:solidFill>
                  <a:srgbClr val="8F7C2D"/>
                </a:solidFill>
                <a:latin typeface="Times New Roman" pitchFamily="18" charset="0"/>
                <a:cs typeface="Times New Roman" pitchFamily="18" charset="0"/>
              </a:rPr>
              <a:t>Exo_24:7, Deu_17:19, Deu_31:11, Jos_8:34-35 (2), 2Ki_5:7, 2Ki_19:14, 2Ki_22:8, 2Ki_22:10, 2Ki_22:16, 2Ki_23:2, 2Ch_34:18, 2Ch_34:24, 2Ch_34:30, Neh_8:3, Neh_8:8, Neh_8:18, Neh_9:3, Est_6:1 (2), Isa_29:11-12 (2), Isa_34:16, Isa_37:14, Jer_29:29, Jer_36:6 (2), Jer_36:10, Jer_36:13-15 (4), Jer_36:21, Jer_36:23, Jer_51:61</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idx="1"/>
          </p:nvPr>
        </p:nvSpPr>
        <p:spPr>
          <a:xfrm>
            <a:off x="228600" y="3581400"/>
            <a:ext cx="8686800" cy="2362200"/>
          </a:xfrm>
        </p:spPr>
        <p:txBody>
          <a:bodyPr/>
          <a:lstStyle/>
          <a:p>
            <a:pPr algn="ctr" eaLnBrk="1" hangingPunct="1">
              <a:buFontTx/>
              <a:buNone/>
            </a:pPr>
            <a:r>
              <a:rPr lang="en-US" sz="2400" i="1" dirty="0" smtClean="0">
                <a:latin typeface="Times New Roman" pitchFamily="18" charset="0"/>
                <a:cs typeface="Times New Roman" pitchFamily="18" charset="0"/>
              </a:rPr>
              <a:t>The Rev. Mrs. Dr. Carolyn Cole</a:t>
            </a: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r>
              <a:rPr lang="en-US" i="1" dirty="0" smtClean="0">
                <a:latin typeface="Times New Roman" pitchFamily="18" charset="0"/>
                <a:cs typeface="Times New Roman" pitchFamily="18" charset="0"/>
              </a:rPr>
              <a:t>Christian</a:t>
            </a:r>
          </a:p>
          <a:p>
            <a:pPr algn="ctr" eaLnBrk="1" hangingPunct="1">
              <a:buFontTx/>
              <a:buNone/>
            </a:pPr>
            <a:r>
              <a:rPr lang="en-US" i="1" dirty="0" smtClean="0">
                <a:latin typeface="Times New Roman" pitchFamily="18" charset="0"/>
                <a:cs typeface="Times New Roman" pitchFamily="18" charset="0"/>
              </a:rPr>
              <a:t>Spiritual Director/Retreat Master/Bible Teacher</a:t>
            </a:r>
          </a:p>
        </p:txBody>
      </p:sp>
      <p:sp>
        <p:nvSpPr>
          <p:cNvPr id="3074" name="Rectangle 2"/>
          <p:cNvSpPr>
            <a:spLocks noGrp="1" noChangeArrowheads="1"/>
          </p:cNvSpPr>
          <p:nvPr>
            <p:ph type="title"/>
          </p:nvPr>
        </p:nvSpPr>
        <p:spPr>
          <a:xfrm>
            <a:off x="457200" y="990600"/>
            <a:ext cx="8229600" cy="1524000"/>
          </a:xfrm>
        </p:spPr>
        <p:txBody>
          <a:bodyPr/>
          <a:lstStyle/>
          <a:p>
            <a:pPr eaLnBrk="1" hangingPunct="1"/>
            <a:r>
              <a:rPr lang="en-US" i="1" smtClean="0">
                <a:solidFill>
                  <a:schemeClr val="tx1"/>
                </a:solidFill>
                <a:latin typeface="Times New Roman" pitchFamily="18" charset="0"/>
                <a:cs typeface="Times New Roman" pitchFamily="18" charset="0"/>
              </a:rPr>
              <a:t>The Good Shepherd Ministry</a:t>
            </a:r>
            <a:br>
              <a:rPr lang="en-US" i="1" smtClean="0">
                <a:solidFill>
                  <a:schemeClr val="tx1"/>
                </a:solidFill>
                <a:latin typeface="Times New Roman" pitchFamily="18" charset="0"/>
                <a:cs typeface="Times New Roman" pitchFamily="18" charset="0"/>
              </a:rPr>
            </a:br>
            <a:r>
              <a:rPr lang="en-US" sz="4000" i="1" smtClean="0">
                <a:solidFill>
                  <a:schemeClr val="tx1"/>
                </a:solidFill>
                <a:latin typeface="Times New Roman" pitchFamily="18" charset="0"/>
                <a:cs typeface="Times New Roman" pitchFamily="18" charset="0"/>
              </a:rPr>
              <a:t>Psalm 23</a:t>
            </a:r>
            <a:endParaRPr lang="en-US" i="1" smtClean="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King James Concordance cont.</a:t>
            </a:r>
            <a:endParaRPr lang="en-US" dirty="0"/>
          </a:p>
        </p:txBody>
      </p:sp>
      <p:sp>
        <p:nvSpPr>
          <p:cNvPr id="3" name="Content Placeholder 2"/>
          <p:cNvSpPr>
            <a:spLocks noGrp="1"/>
          </p:cNvSpPr>
          <p:nvPr>
            <p:ph idx="1"/>
          </p:nvPr>
        </p:nvSpPr>
        <p:spPr/>
        <p:txBody>
          <a:bodyPr/>
          <a:lstStyle/>
          <a:p>
            <a:r>
              <a:rPr lang="en-US" sz="2000" b="1" dirty="0" smtClean="0">
                <a:solidFill>
                  <a:srgbClr val="8F7C2D"/>
                </a:solidFill>
                <a:latin typeface="Times New Roman" pitchFamily="18" charset="0"/>
                <a:cs typeface="Times New Roman" pitchFamily="18" charset="0"/>
              </a:rPr>
              <a:t>proclaim, 21</a:t>
            </a:r>
          </a:p>
          <a:p>
            <a:r>
              <a:rPr lang="en-US" sz="2000" u="sng" dirty="0" smtClean="0">
                <a:solidFill>
                  <a:srgbClr val="8F7C2D"/>
                </a:solidFill>
                <a:latin typeface="Times New Roman" pitchFamily="18" charset="0"/>
                <a:cs typeface="Times New Roman" pitchFamily="18" charset="0"/>
              </a:rPr>
              <a:t>Exo_33:19, Lev_23:2, Lev_23:4, Lev_23:21, Lev_23:37, Deu_20:10 (2), Jdg_7:3, 1Ki_21:9, Est_6:9, Pro_20:6, Isa_61:1-2 (2), Jer_3:12, Jer_7:2, Jer_11:6, Jer_19:2, Jer_34:8, Jer_34:17, Joe_3:9, Amo_4:5</a:t>
            </a:r>
          </a:p>
          <a:p>
            <a:r>
              <a:rPr lang="en-US" sz="2000" b="1" dirty="0" err="1" smtClean="0">
                <a:solidFill>
                  <a:srgbClr val="8F7C2D"/>
                </a:solidFill>
                <a:latin typeface="Times New Roman" pitchFamily="18" charset="0"/>
                <a:cs typeface="Times New Roman" pitchFamily="18" charset="0"/>
              </a:rPr>
              <a:t>calleth</a:t>
            </a:r>
            <a:r>
              <a:rPr lang="en-US" sz="2000" b="1" dirty="0" smtClean="0">
                <a:solidFill>
                  <a:srgbClr val="8F7C2D"/>
                </a:solidFill>
                <a:latin typeface="Times New Roman" pitchFamily="18" charset="0"/>
                <a:cs typeface="Times New Roman" pitchFamily="18" charset="0"/>
              </a:rPr>
              <a:t>, 13</a:t>
            </a:r>
          </a:p>
          <a:p>
            <a:r>
              <a:rPr lang="it-IT" sz="2000" u="sng" dirty="0" smtClean="0">
                <a:solidFill>
                  <a:srgbClr val="8F7C2D"/>
                </a:solidFill>
                <a:latin typeface="Times New Roman" pitchFamily="18" charset="0"/>
                <a:cs typeface="Times New Roman" pitchFamily="18" charset="0"/>
              </a:rPr>
              <a:t>1Ki_8:43, 2Ch_6:33, Job_12:4, Psa_42:7, Psa_147:4, Pro_18:6, Isa_21:11, Isa_40:26, Isa_59:4, Amo_5:7-8 (3), Amo_9:6</a:t>
            </a:r>
          </a:p>
          <a:p>
            <a:r>
              <a:rPr lang="en-US" sz="2000" b="1" dirty="0" smtClean="0">
                <a:solidFill>
                  <a:srgbClr val="8F7C2D"/>
                </a:solidFill>
                <a:latin typeface="Times New Roman" pitchFamily="18" charset="0"/>
                <a:cs typeface="Times New Roman" pitchFamily="18" charset="0"/>
              </a:rPr>
              <a:t>proclaimed, 12</a:t>
            </a:r>
          </a:p>
          <a:p>
            <a:r>
              <a:rPr lang="en-US" sz="2000" u="sng" dirty="0" smtClean="0">
                <a:solidFill>
                  <a:srgbClr val="8F7C2D"/>
                </a:solidFill>
                <a:latin typeface="Times New Roman" pitchFamily="18" charset="0"/>
                <a:cs typeface="Times New Roman" pitchFamily="18" charset="0"/>
              </a:rPr>
              <a:t>Exo_34:5-6 (2), 1Ki_21:12, 2Ki_10:20, 2Ki_23:16-17 (3), 2Ch_20:3, Ezr_8:21, Est_6:11, Jer_36:9, Jon_3:5</a:t>
            </a:r>
          </a:p>
          <a:p>
            <a:r>
              <a:rPr lang="en-US" sz="2000" b="1" dirty="0" smtClean="0">
                <a:solidFill>
                  <a:srgbClr val="8F7C2D"/>
                </a:solidFill>
                <a:latin typeface="Times New Roman" pitchFamily="18" charset="0"/>
                <a:cs typeface="Times New Roman" pitchFamily="18" charset="0"/>
              </a:rPr>
              <a:t>named, 7</a:t>
            </a:r>
          </a:p>
          <a:p>
            <a:r>
              <a:rPr lang="sv-SE" sz="2000" u="sng" dirty="0" smtClean="0">
                <a:solidFill>
                  <a:srgbClr val="8F7C2D"/>
                </a:solidFill>
                <a:latin typeface="Times New Roman" pitchFamily="18" charset="0"/>
                <a:cs typeface="Times New Roman" pitchFamily="18" charset="0"/>
              </a:rPr>
              <a:t>Gen_27:36, Gen_48:16, 1Sa_4:21, 1Ch_23:14, Ecc_6:10, Isa_61:6, Jer_44:26</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King James Concordance cont.</a:t>
            </a:r>
            <a:endParaRPr lang="en-US" dirty="0"/>
          </a:p>
        </p:txBody>
      </p:sp>
      <p:sp>
        <p:nvSpPr>
          <p:cNvPr id="3" name="Content Placeholder 2"/>
          <p:cNvSpPr>
            <a:spLocks noGrp="1"/>
          </p:cNvSpPr>
          <p:nvPr>
            <p:ph idx="1"/>
          </p:nvPr>
        </p:nvSpPr>
        <p:spPr/>
        <p:txBody>
          <a:bodyPr/>
          <a:lstStyle/>
          <a:p>
            <a:r>
              <a:rPr lang="en-US" sz="2000" b="1" dirty="0" err="1" smtClean="0">
                <a:solidFill>
                  <a:srgbClr val="8F7C2D"/>
                </a:solidFill>
                <a:latin typeface="Times New Roman" pitchFamily="18" charset="0"/>
                <a:cs typeface="Times New Roman" pitchFamily="18" charset="0"/>
              </a:rPr>
              <a:t>crieth</a:t>
            </a:r>
            <a:r>
              <a:rPr lang="en-US" sz="2000" b="1" dirty="0" smtClean="0">
                <a:solidFill>
                  <a:srgbClr val="8F7C2D"/>
                </a:solidFill>
                <a:latin typeface="Times New Roman" pitchFamily="18" charset="0"/>
                <a:cs typeface="Times New Roman" pitchFamily="18" charset="0"/>
              </a:rPr>
              <a:t>, 4</a:t>
            </a:r>
          </a:p>
          <a:p>
            <a:r>
              <a:rPr lang="en-US" sz="2000" u="sng" dirty="0" smtClean="0">
                <a:solidFill>
                  <a:srgbClr val="8F7C2D"/>
                </a:solidFill>
                <a:latin typeface="Times New Roman" pitchFamily="18" charset="0"/>
                <a:cs typeface="Times New Roman" pitchFamily="18" charset="0"/>
              </a:rPr>
              <a:t>Pro_1:21, Isa_40:3 (2), Mic_6:9</a:t>
            </a:r>
          </a:p>
          <a:p>
            <a:r>
              <a:rPr lang="en-US" sz="2000" b="1" dirty="0" smtClean="0">
                <a:solidFill>
                  <a:srgbClr val="8F7C2D"/>
                </a:solidFill>
                <a:latin typeface="Times New Roman" pitchFamily="18" charset="0"/>
                <a:cs typeface="Times New Roman" pitchFamily="18" charset="0"/>
              </a:rPr>
              <a:t>guests, 4</a:t>
            </a:r>
          </a:p>
          <a:p>
            <a:r>
              <a:rPr lang="en-US" sz="2000" u="sng" dirty="0" smtClean="0">
                <a:solidFill>
                  <a:srgbClr val="8F7C2D"/>
                </a:solidFill>
                <a:latin typeface="Times New Roman" pitchFamily="18" charset="0"/>
                <a:cs typeface="Times New Roman" pitchFamily="18" charset="0"/>
              </a:rPr>
              <a:t>1Ki_1:41, 1Ki_1:49, Pro_9:18, Zep_1:7</a:t>
            </a:r>
          </a:p>
          <a:p>
            <a:r>
              <a:rPr lang="en-US" sz="2000" b="1" dirty="0" err="1" smtClean="0">
                <a:solidFill>
                  <a:srgbClr val="8F7C2D"/>
                </a:solidFill>
                <a:latin typeface="Times New Roman" pitchFamily="18" charset="0"/>
                <a:cs typeface="Times New Roman" pitchFamily="18" charset="0"/>
              </a:rPr>
              <a:t>calledst</a:t>
            </a:r>
            <a:r>
              <a:rPr lang="en-US" sz="2000" b="1" dirty="0" smtClean="0">
                <a:solidFill>
                  <a:srgbClr val="8F7C2D"/>
                </a:solidFill>
                <a:latin typeface="Times New Roman" pitchFamily="18" charset="0"/>
                <a:cs typeface="Times New Roman" pitchFamily="18" charset="0"/>
              </a:rPr>
              <a:t>, 3</a:t>
            </a:r>
          </a:p>
          <a:p>
            <a:r>
              <a:rPr lang="en-US" sz="2000" u="sng" dirty="0" smtClean="0">
                <a:solidFill>
                  <a:srgbClr val="8F7C2D"/>
                </a:solidFill>
                <a:latin typeface="Times New Roman" pitchFamily="18" charset="0"/>
                <a:cs typeface="Times New Roman" pitchFamily="18" charset="0"/>
              </a:rPr>
              <a:t>Jdg_8:1, 1Sa_3:5, Psa_81:7</a:t>
            </a:r>
          </a:p>
          <a:p>
            <a:r>
              <a:rPr lang="en-US" sz="2000" b="1" dirty="0" smtClean="0">
                <a:solidFill>
                  <a:srgbClr val="8F7C2D"/>
                </a:solidFill>
                <a:latin typeface="Times New Roman" pitchFamily="18" charset="0"/>
                <a:cs typeface="Times New Roman" pitchFamily="18" charset="0"/>
              </a:rPr>
              <a:t>calling, 3</a:t>
            </a:r>
          </a:p>
          <a:p>
            <a:r>
              <a:rPr lang="en-US" sz="2000" u="sng" dirty="0" smtClean="0">
                <a:solidFill>
                  <a:srgbClr val="8F7C2D"/>
                </a:solidFill>
                <a:latin typeface="Times New Roman" pitchFamily="18" charset="0"/>
                <a:cs typeface="Times New Roman" pitchFamily="18" charset="0"/>
              </a:rPr>
              <a:t>Isa_1:13, Isa_41:4, Isa_46:11</a:t>
            </a:r>
          </a:p>
          <a:p>
            <a:r>
              <a:rPr lang="en-US" sz="2000" b="1" dirty="0" smtClean="0">
                <a:solidFill>
                  <a:srgbClr val="8F7C2D"/>
                </a:solidFill>
                <a:latin typeface="Times New Roman" pitchFamily="18" charset="0"/>
                <a:cs typeface="Times New Roman" pitchFamily="18" charset="0"/>
              </a:rPr>
              <a:t>famous, 3</a:t>
            </a:r>
          </a:p>
          <a:p>
            <a:r>
              <a:rPr lang="en-US" sz="2000" u="sng" dirty="0" smtClean="0">
                <a:solidFill>
                  <a:srgbClr val="8F7C2D"/>
                </a:solidFill>
                <a:latin typeface="Times New Roman" pitchFamily="18" charset="0"/>
                <a:cs typeface="Times New Roman" pitchFamily="18" charset="0"/>
              </a:rPr>
              <a:t>Num_26:9, Rth_4:11, Rth_4:14</a:t>
            </a:r>
          </a:p>
          <a:p>
            <a:r>
              <a:rPr lang="en-US" sz="2000" b="1" dirty="0" smtClean="0">
                <a:solidFill>
                  <a:srgbClr val="8F7C2D"/>
                </a:solidFill>
                <a:latin typeface="Times New Roman" pitchFamily="18" charset="0"/>
                <a:cs typeface="Times New Roman" pitchFamily="18" charset="0"/>
              </a:rPr>
              <a:t>gave, 3</a:t>
            </a:r>
          </a:p>
          <a:p>
            <a:r>
              <a:rPr lang="en-US" sz="2000" u="sng" dirty="0" smtClean="0">
                <a:solidFill>
                  <a:srgbClr val="8F7C2D"/>
                </a:solidFill>
                <a:latin typeface="Times New Roman" pitchFamily="18" charset="0"/>
                <a:cs typeface="Times New Roman" pitchFamily="18" charset="0"/>
              </a:rPr>
              <a:t>Gen_2:20, Num_32:38, Rth_4:17</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King James Concordance cont.</a:t>
            </a:r>
            <a:endParaRPr lang="en-US" dirty="0"/>
          </a:p>
        </p:txBody>
      </p:sp>
      <p:sp>
        <p:nvSpPr>
          <p:cNvPr id="5" name="Content Placeholder 4"/>
          <p:cNvSpPr>
            <a:spLocks noGrp="1"/>
          </p:cNvSpPr>
          <p:nvPr>
            <p:ph sz="half" idx="1"/>
          </p:nvPr>
        </p:nvSpPr>
        <p:spPr/>
        <p:txBody>
          <a:bodyPr/>
          <a:lstStyle/>
          <a:p>
            <a:r>
              <a:rPr lang="en-US" sz="2000" b="1" dirty="0" smtClean="0">
                <a:solidFill>
                  <a:srgbClr val="8F7C2D"/>
                </a:solidFill>
                <a:latin typeface="Times New Roman" pitchFamily="18" charset="0"/>
                <a:cs typeface="Times New Roman" pitchFamily="18" charset="0"/>
              </a:rPr>
              <a:t>invited, 3</a:t>
            </a:r>
          </a:p>
          <a:p>
            <a:r>
              <a:rPr lang="en-US" sz="2000" u="sng" dirty="0" smtClean="0">
                <a:solidFill>
                  <a:srgbClr val="8F7C2D"/>
                </a:solidFill>
                <a:latin typeface="Times New Roman" pitchFamily="18" charset="0"/>
                <a:cs typeface="Times New Roman" pitchFamily="18" charset="0"/>
              </a:rPr>
              <a:t>1Sa_9:24, 2Sa_13:23, Est_5:12</a:t>
            </a:r>
          </a:p>
          <a:p>
            <a:r>
              <a:rPr lang="en-US" sz="2000" b="1" dirty="0" smtClean="0">
                <a:solidFill>
                  <a:srgbClr val="8F7C2D"/>
                </a:solidFill>
                <a:latin typeface="Times New Roman" pitchFamily="18" charset="0"/>
                <a:cs typeface="Times New Roman" pitchFamily="18" charset="0"/>
              </a:rPr>
              <a:t>renowned, 3</a:t>
            </a:r>
          </a:p>
          <a:p>
            <a:r>
              <a:rPr lang="en-US" sz="2000" u="sng" dirty="0" smtClean="0">
                <a:solidFill>
                  <a:srgbClr val="8F7C2D"/>
                </a:solidFill>
                <a:latin typeface="Times New Roman" pitchFamily="18" charset="0"/>
                <a:cs typeface="Times New Roman" pitchFamily="18" charset="0"/>
              </a:rPr>
              <a:t>Num_1:16, Isa_14:20, Eze_23:23</a:t>
            </a:r>
          </a:p>
          <a:p>
            <a:r>
              <a:rPr lang="en-US" sz="2000" b="1" dirty="0" smtClean="0">
                <a:solidFill>
                  <a:srgbClr val="8F7C2D"/>
                </a:solidFill>
                <a:latin typeface="Times New Roman" pitchFamily="18" charset="0"/>
                <a:cs typeface="Times New Roman" pitchFamily="18" charset="0"/>
              </a:rPr>
              <a:t>bidden, 2</a:t>
            </a:r>
          </a:p>
          <a:p>
            <a:r>
              <a:rPr lang="en-US" sz="2000" u="sng" dirty="0" smtClean="0">
                <a:solidFill>
                  <a:srgbClr val="8F7C2D"/>
                </a:solidFill>
                <a:latin typeface="Times New Roman" pitchFamily="18" charset="0"/>
                <a:cs typeface="Times New Roman" pitchFamily="18" charset="0"/>
              </a:rPr>
              <a:t>1Sa_9:13, 1Sa_9:22</a:t>
            </a:r>
          </a:p>
          <a:p>
            <a:r>
              <a:rPr lang="en-US" sz="2000" b="1" dirty="0" err="1" smtClean="0">
                <a:solidFill>
                  <a:srgbClr val="8F7C2D"/>
                </a:solidFill>
                <a:latin typeface="Times New Roman" pitchFamily="18" charset="0"/>
                <a:cs typeface="Times New Roman" pitchFamily="18" charset="0"/>
              </a:rPr>
              <a:t>criest</a:t>
            </a:r>
            <a:r>
              <a:rPr lang="en-US" sz="2000" b="1" dirty="0" smtClean="0">
                <a:solidFill>
                  <a:srgbClr val="8F7C2D"/>
                </a:solidFill>
                <a:latin typeface="Times New Roman" pitchFamily="18" charset="0"/>
                <a:cs typeface="Times New Roman" pitchFamily="18" charset="0"/>
              </a:rPr>
              <a:t>, 2</a:t>
            </a:r>
          </a:p>
          <a:p>
            <a:r>
              <a:rPr lang="en-US" sz="2000" u="sng" dirty="0" smtClean="0">
                <a:solidFill>
                  <a:srgbClr val="8F7C2D"/>
                </a:solidFill>
                <a:latin typeface="Times New Roman" pitchFamily="18" charset="0"/>
                <a:cs typeface="Times New Roman" pitchFamily="18" charset="0"/>
              </a:rPr>
              <a:t>1Sa_26:14, Pro_2:3</a:t>
            </a:r>
          </a:p>
          <a:p>
            <a:r>
              <a:rPr lang="en-US" sz="2000" b="1" dirty="0" smtClean="0">
                <a:solidFill>
                  <a:srgbClr val="8F7C2D"/>
                </a:solidFill>
                <a:latin typeface="Times New Roman" pitchFamily="18" charset="0"/>
                <a:cs typeface="Times New Roman" pitchFamily="18" charset="0"/>
              </a:rPr>
              <a:t>preach, 2</a:t>
            </a:r>
          </a:p>
          <a:p>
            <a:r>
              <a:rPr lang="en-US" sz="2000" u="sng" dirty="0" smtClean="0">
                <a:solidFill>
                  <a:srgbClr val="8F7C2D"/>
                </a:solidFill>
                <a:latin typeface="Times New Roman" pitchFamily="18" charset="0"/>
                <a:cs typeface="Times New Roman" pitchFamily="18" charset="0"/>
              </a:rPr>
              <a:t>Neh_6:7, Jon_3:2</a:t>
            </a:r>
          </a:p>
          <a:p>
            <a:r>
              <a:rPr lang="en-US" sz="2000" b="1" dirty="0" smtClean="0">
                <a:solidFill>
                  <a:srgbClr val="8F7C2D"/>
                </a:solidFill>
                <a:latin typeface="Times New Roman" pitchFamily="18" charset="0"/>
                <a:cs typeface="Times New Roman" pitchFamily="18" charset="0"/>
              </a:rPr>
              <a:t>proclaiming, 2</a:t>
            </a:r>
          </a:p>
          <a:p>
            <a:r>
              <a:rPr lang="en-US" sz="2000" u="sng" dirty="0" smtClean="0">
                <a:solidFill>
                  <a:srgbClr val="8F7C2D"/>
                </a:solidFill>
                <a:latin typeface="Times New Roman" pitchFamily="18" charset="0"/>
                <a:cs typeface="Times New Roman" pitchFamily="18" charset="0"/>
              </a:rPr>
              <a:t>Jer_34:15, Jer_34:17</a:t>
            </a:r>
          </a:p>
        </p:txBody>
      </p:sp>
      <p:sp>
        <p:nvSpPr>
          <p:cNvPr id="6" name="Content Placeholder 5"/>
          <p:cNvSpPr>
            <a:spLocks noGrp="1"/>
          </p:cNvSpPr>
          <p:nvPr>
            <p:ph sz="half" idx="2"/>
          </p:nvPr>
        </p:nvSpPr>
        <p:spPr/>
        <p:txBody>
          <a:bodyPr/>
          <a:lstStyle/>
          <a:p>
            <a:r>
              <a:rPr lang="en-US" sz="2000" b="1" dirty="0" smtClean="0">
                <a:solidFill>
                  <a:srgbClr val="8F7C2D"/>
                </a:solidFill>
                <a:latin typeface="Times New Roman" pitchFamily="18" charset="0"/>
                <a:cs typeface="Times New Roman" pitchFamily="18" charset="0"/>
              </a:rPr>
              <a:t>reading, 2</a:t>
            </a:r>
          </a:p>
          <a:p>
            <a:r>
              <a:rPr lang="en-US" sz="2000" u="sng" dirty="0" smtClean="0">
                <a:solidFill>
                  <a:srgbClr val="8F7C2D"/>
                </a:solidFill>
                <a:latin typeface="Times New Roman" pitchFamily="18" charset="0"/>
                <a:cs typeface="Times New Roman" pitchFamily="18" charset="0"/>
              </a:rPr>
              <a:t>Jer_36:8, Jer_51:63</a:t>
            </a:r>
          </a:p>
          <a:p>
            <a:r>
              <a:rPr lang="en-US" sz="2000" b="1" dirty="0" err="1" smtClean="0">
                <a:solidFill>
                  <a:srgbClr val="8F7C2D"/>
                </a:solidFill>
                <a:latin typeface="Times New Roman" pitchFamily="18" charset="0"/>
                <a:cs typeface="Times New Roman" pitchFamily="18" charset="0"/>
              </a:rPr>
              <a:t>bewrayeth</a:t>
            </a:r>
            <a:r>
              <a:rPr lang="en-US" sz="2000" b="1" dirty="0" smtClean="0">
                <a:solidFill>
                  <a:srgbClr val="8F7C2D"/>
                </a:solidFill>
                <a:latin typeface="Times New Roman" pitchFamily="18" charset="0"/>
                <a:cs typeface="Times New Roman" pitchFamily="18" charset="0"/>
              </a:rPr>
              <a:t>, 1</a:t>
            </a:r>
          </a:p>
          <a:p>
            <a:r>
              <a:rPr lang="en-US" sz="2000" u="sng" dirty="0" smtClean="0">
                <a:solidFill>
                  <a:srgbClr val="8F7C2D"/>
                </a:solidFill>
                <a:latin typeface="Times New Roman" pitchFamily="18" charset="0"/>
                <a:cs typeface="Times New Roman" pitchFamily="18" charset="0"/>
              </a:rPr>
              <a:t>Pro_27:16</a:t>
            </a:r>
          </a:p>
          <a:p>
            <a:r>
              <a:rPr lang="en-US" sz="2000" b="1" dirty="0" smtClean="0">
                <a:solidFill>
                  <a:srgbClr val="8F7C2D"/>
                </a:solidFill>
                <a:latin typeface="Times New Roman" pitchFamily="18" charset="0"/>
                <a:cs typeface="Times New Roman" pitchFamily="18" charset="0"/>
              </a:rPr>
              <a:t>crying, 1</a:t>
            </a:r>
          </a:p>
          <a:p>
            <a:r>
              <a:rPr lang="en-US" sz="2000" u="sng" dirty="0" smtClean="0">
                <a:solidFill>
                  <a:srgbClr val="8F7C2D"/>
                </a:solidFill>
                <a:latin typeface="Times New Roman" pitchFamily="18" charset="0"/>
                <a:cs typeface="Times New Roman" pitchFamily="18" charset="0"/>
              </a:rPr>
              <a:t>Psa_69:3</a:t>
            </a:r>
          </a:p>
          <a:p>
            <a:r>
              <a:rPr lang="en-US" sz="2000" b="1" dirty="0" smtClean="0">
                <a:solidFill>
                  <a:srgbClr val="8F7C2D"/>
                </a:solidFill>
                <a:latin typeface="Times New Roman" pitchFamily="18" charset="0"/>
                <a:cs typeface="Times New Roman" pitchFamily="18" charset="0"/>
              </a:rPr>
              <a:t>mentioned, 1</a:t>
            </a:r>
          </a:p>
          <a:p>
            <a:r>
              <a:rPr lang="en-US" sz="2000" u="sng" dirty="0" smtClean="0">
                <a:solidFill>
                  <a:srgbClr val="8F7C2D"/>
                </a:solidFill>
                <a:latin typeface="Times New Roman" pitchFamily="18" charset="0"/>
                <a:cs typeface="Times New Roman" pitchFamily="18" charset="0"/>
              </a:rPr>
              <a:t>Jos_21:9</a:t>
            </a:r>
          </a:p>
          <a:p>
            <a:r>
              <a:rPr lang="en-US" sz="2000" b="1" dirty="0" err="1" smtClean="0">
                <a:solidFill>
                  <a:srgbClr val="8F7C2D"/>
                </a:solidFill>
                <a:latin typeface="Times New Roman" pitchFamily="18" charset="0"/>
                <a:cs typeface="Times New Roman" pitchFamily="18" charset="0"/>
              </a:rPr>
              <a:t>proclaimeth</a:t>
            </a:r>
            <a:r>
              <a:rPr lang="en-US" sz="2000" b="1" dirty="0" smtClean="0">
                <a:solidFill>
                  <a:srgbClr val="8F7C2D"/>
                </a:solidFill>
                <a:latin typeface="Times New Roman" pitchFamily="18" charset="0"/>
                <a:cs typeface="Times New Roman" pitchFamily="18" charset="0"/>
              </a:rPr>
              <a:t>, 1</a:t>
            </a:r>
          </a:p>
          <a:p>
            <a:r>
              <a:rPr lang="en-US" sz="2000" u="sng" dirty="0" smtClean="0">
                <a:solidFill>
                  <a:srgbClr val="8F7C2D"/>
                </a:solidFill>
                <a:latin typeface="Times New Roman" pitchFamily="18" charset="0"/>
                <a:cs typeface="Times New Roman" pitchFamily="18" charset="0"/>
              </a:rPr>
              <a:t>Pro_12:23</a:t>
            </a:r>
          </a:p>
          <a:p>
            <a:r>
              <a:rPr lang="en-US" sz="2000" b="1" dirty="0" smtClean="0">
                <a:solidFill>
                  <a:srgbClr val="8F7C2D"/>
                </a:solidFill>
                <a:latin typeface="Times New Roman" pitchFamily="18" charset="0"/>
                <a:cs typeface="Times New Roman" pitchFamily="18" charset="0"/>
              </a:rPr>
              <a:t>proclamation, 1</a:t>
            </a:r>
          </a:p>
          <a:p>
            <a:r>
              <a:rPr lang="en-US" sz="2000" u="sng" dirty="0" smtClean="0">
                <a:solidFill>
                  <a:srgbClr val="8F7C2D"/>
                </a:solidFill>
                <a:latin typeface="Times New Roman" pitchFamily="18" charset="0"/>
                <a:cs typeface="Times New Roman" pitchFamily="18" charset="0"/>
              </a:rPr>
              <a:t>Exo_32:5</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King James Concordance cont.</a:t>
            </a:r>
            <a:endParaRPr lang="en-US" dirty="0"/>
          </a:p>
        </p:txBody>
      </p:sp>
      <p:sp>
        <p:nvSpPr>
          <p:cNvPr id="3" name="Content Placeholder 2"/>
          <p:cNvSpPr>
            <a:spLocks noGrp="1"/>
          </p:cNvSpPr>
          <p:nvPr>
            <p:ph sz="half" idx="1"/>
          </p:nvPr>
        </p:nvSpPr>
        <p:spPr/>
        <p:txBody>
          <a:bodyPr/>
          <a:lstStyle/>
          <a:p>
            <a:r>
              <a:rPr lang="en-US" sz="2000" b="1" dirty="0" smtClean="0">
                <a:solidFill>
                  <a:srgbClr val="8F7C2D"/>
                </a:solidFill>
                <a:latin typeface="Times New Roman" pitchFamily="18" charset="0"/>
                <a:cs typeface="Times New Roman" pitchFamily="18" charset="0"/>
              </a:rPr>
              <a:t>publish, 1</a:t>
            </a:r>
          </a:p>
          <a:p>
            <a:r>
              <a:rPr lang="en-US" sz="2000" u="sng" dirty="0" smtClean="0">
                <a:solidFill>
                  <a:srgbClr val="8F7C2D"/>
                </a:solidFill>
                <a:latin typeface="Times New Roman" pitchFamily="18" charset="0"/>
                <a:cs typeface="Times New Roman" pitchFamily="18" charset="0"/>
              </a:rPr>
              <a:t>Deu_32:3</a:t>
            </a:r>
          </a:p>
          <a:p>
            <a:r>
              <a:rPr lang="en-US" sz="2000" b="1" dirty="0" err="1" smtClean="0">
                <a:solidFill>
                  <a:srgbClr val="8F7C2D"/>
                </a:solidFill>
                <a:latin typeface="Times New Roman" pitchFamily="18" charset="0"/>
                <a:cs typeface="Times New Roman" pitchFamily="18" charset="0"/>
              </a:rPr>
              <a:t>readeth</a:t>
            </a:r>
            <a:r>
              <a:rPr lang="en-US" sz="2000" b="1" dirty="0" smtClean="0">
                <a:solidFill>
                  <a:srgbClr val="8F7C2D"/>
                </a:solidFill>
                <a:latin typeface="Times New Roman" pitchFamily="18" charset="0"/>
                <a:cs typeface="Times New Roman" pitchFamily="18" charset="0"/>
              </a:rPr>
              <a:t>, 1</a:t>
            </a:r>
          </a:p>
          <a:p>
            <a:r>
              <a:rPr lang="en-US" sz="2000" u="sng" dirty="0" smtClean="0">
                <a:solidFill>
                  <a:srgbClr val="8F7C2D"/>
                </a:solidFill>
                <a:latin typeface="Times New Roman" pitchFamily="18" charset="0"/>
                <a:cs typeface="Times New Roman" pitchFamily="18" charset="0"/>
              </a:rPr>
              <a:t>Hab_2:2</a:t>
            </a:r>
          </a:p>
          <a:p>
            <a:r>
              <a:rPr lang="en-US" sz="2000" b="1" dirty="0" smtClean="0">
                <a:solidFill>
                  <a:srgbClr val="8F7C2D"/>
                </a:solidFill>
                <a:latin typeface="Times New Roman" pitchFamily="18" charset="0"/>
                <a:cs typeface="Times New Roman" pitchFamily="18" charset="0"/>
              </a:rPr>
              <a:t>said, 1</a:t>
            </a:r>
          </a:p>
          <a:p>
            <a:r>
              <a:rPr lang="en-US" sz="2000" u="sng" dirty="0" smtClean="0">
                <a:solidFill>
                  <a:srgbClr val="8F7C2D"/>
                </a:solidFill>
                <a:latin typeface="Times New Roman" pitchFamily="18" charset="0"/>
                <a:cs typeface="Times New Roman" pitchFamily="18" charset="0"/>
              </a:rPr>
              <a:t>Job_17:14</a:t>
            </a:r>
          </a:p>
        </p:txBody>
      </p:sp>
      <p:sp>
        <p:nvSpPr>
          <p:cNvPr id="4" name="Content Placeholder 3"/>
          <p:cNvSpPr>
            <a:spLocks noGrp="1"/>
          </p:cNvSpPr>
          <p:nvPr>
            <p:ph sz="half" idx="2"/>
          </p:nvPr>
        </p:nvSpPr>
        <p:spPr/>
        <p:txBody>
          <a:bodyPr/>
          <a:lstStyle/>
          <a:p>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Exodus 34:5</a:t>
            </a:r>
            <a:endParaRPr lang="en-US" dirty="0"/>
          </a:p>
        </p:txBody>
      </p:sp>
      <p:sp>
        <p:nvSpPr>
          <p:cNvPr id="3" name="Content Placeholder 2"/>
          <p:cNvSpPr>
            <a:spLocks noGrp="1"/>
          </p:cNvSpPr>
          <p:nvPr>
            <p:ph idx="1"/>
          </p:nvPr>
        </p:nvSpPr>
        <p:spPr>
          <a:xfrm>
            <a:off x="457200" y="2514600"/>
            <a:ext cx="8229600" cy="3611563"/>
          </a:xfrm>
        </p:spPr>
        <p:txBody>
          <a:bodyPr/>
          <a:lstStyle/>
          <a:p>
            <a:r>
              <a:rPr lang="en-US" i="1" dirty="0" smtClean="0">
                <a:solidFill>
                  <a:srgbClr val="8F7C2D"/>
                </a:solidFill>
                <a:latin typeface="Times New Roman" pitchFamily="18" charset="0"/>
                <a:cs typeface="Times New Roman" pitchFamily="18" charset="0"/>
              </a:rPr>
              <a:t>And the LORD descended in the cloud, and stood with him there, and proclaimed the name of the LORD.</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8F7C2D"/>
                </a:solidFill>
                <a:latin typeface="Times New Roman" pitchFamily="18" charset="0"/>
                <a:cs typeface="Times New Roman" pitchFamily="18" charset="0"/>
              </a:rPr>
              <a:t>Brown-Driver-Brigg’s Hebrew Definitions</a:t>
            </a:r>
            <a:endParaRPr lang="en-US" sz="3600" i="1" dirty="0">
              <a:solidFill>
                <a:srgbClr val="8F7C2D"/>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1800" b="1" dirty="0" smtClean="0">
                <a:solidFill>
                  <a:srgbClr val="8F7C2D"/>
                </a:solidFill>
                <a:latin typeface="Times New Roman" pitchFamily="18" charset="0"/>
                <a:cs typeface="Times New Roman" pitchFamily="18" charset="0"/>
              </a:rPr>
              <a:t>H8034</a:t>
            </a:r>
          </a:p>
          <a:p>
            <a:r>
              <a:rPr lang="he-IL" sz="1800" dirty="0" smtClean="0">
                <a:solidFill>
                  <a:srgbClr val="8F7C2D"/>
                </a:solidFill>
                <a:latin typeface="Times New Roman" pitchFamily="18" charset="0"/>
                <a:cs typeface="Times New Roman" pitchFamily="18" charset="0"/>
              </a:rPr>
              <a:t>שׁם</a:t>
            </a:r>
            <a:endParaRPr lang="en-US" sz="1800" dirty="0" smtClean="0">
              <a:solidFill>
                <a:srgbClr val="8F7C2D"/>
              </a:solidFill>
              <a:latin typeface="Times New Roman" pitchFamily="18" charset="0"/>
              <a:cs typeface="Times New Roman" pitchFamily="18" charset="0"/>
            </a:endParaRPr>
          </a:p>
          <a:p>
            <a:r>
              <a:rPr lang="en-US" sz="1800" dirty="0" err="1" smtClean="0">
                <a:solidFill>
                  <a:srgbClr val="8F7C2D"/>
                </a:solidFill>
                <a:latin typeface="Times New Roman" pitchFamily="18" charset="0"/>
                <a:cs typeface="Times New Roman" pitchFamily="18" charset="0"/>
              </a:rPr>
              <a:t>shêm</a:t>
            </a:r>
            <a:endParaRPr lang="en-US" sz="1800" dirty="0" smtClean="0">
              <a:solidFill>
                <a:srgbClr val="8F7C2D"/>
              </a:solidFill>
              <a:latin typeface="Times New Roman" pitchFamily="18" charset="0"/>
              <a:cs typeface="Times New Roman" pitchFamily="18" charset="0"/>
            </a:endParaRPr>
          </a:p>
          <a:p>
            <a:r>
              <a:rPr lang="en-US" sz="1800" b="1" dirty="0" smtClean="0">
                <a:solidFill>
                  <a:srgbClr val="8F7C2D"/>
                </a:solidFill>
                <a:latin typeface="Times New Roman" pitchFamily="18" charset="0"/>
                <a:cs typeface="Times New Roman" pitchFamily="18" charset="0"/>
              </a:rPr>
              <a:t>BDB Definition:</a:t>
            </a:r>
          </a:p>
          <a:p>
            <a:r>
              <a:rPr lang="en-US" sz="1800" dirty="0" smtClean="0">
                <a:solidFill>
                  <a:srgbClr val="8F7C2D"/>
                </a:solidFill>
                <a:latin typeface="Times New Roman" pitchFamily="18" charset="0"/>
                <a:cs typeface="Times New Roman" pitchFamily="18" charset="0"/>
              </a:rPr>
              <a:t>1) name</a:t>
            </a:r>
          </a:p>
          <a:p>
            <a:r>
              <a:rPr lang="en-US" sz="1800" dirty="0" smtClean="0">
                <a:solidFill>
                  <a:srgbClr val="8F7C2D"/>
                </a:solidFill>
                <a:latin typeface="Times New Roman" pitchFamily="18" charset="0"/>
                <a:cs typeface="Times New Roman" pitchFamily="18" charset="0"/>
              </a:rPr>
              <a:t>1a) name</a:t>
            </a:r>
          </a:p>
          <a:p>
            <a:r>
              <a:rPr lang="en-US" sz="1800" dirty="0" smtClean="0">
                <a:solidFill>
                  <a:srgbClr val="8F7C2D"/>
                </a:solidFill>
                <a:latin typeface="Times New Roman" pitchFamily="18" charset="0"/>
                <a:cs typeface="Times New Roman" pitchFamily="18" charset="0"/>
              </a:rPr>
              <a:t>1b) reputation, fame, glory</a:t>
            </a:r>
          </a:p>
          <a:p>
            <a:r>
              <a:rPr lang="en-US" sz="1800" dirty="0" smtClean="0">
                <a:solidFill>
                  <a:srgbClr val="8F7C2D"/>
                </a:solidFill>
                <a:latin typeface="Times New Roman" pitchFamily="18" charset="0"/>
                <a:cs typeface="Times New Roman" pitchFamily="18" charset="0"/>
              </a:rPr>
              <a:t>1c) the Name (as designation of God)</a:t>
            </a:r>
          </a:p>
          <a:p>
            <a:r>
              <a:rPr lang="en-US" sz="1800" dirty="0" smtClean="0">
                <a:solidFill>
                  <a:srgbClr val="8F7C2D"/>
                </a:solidFill>
                <a:latin typeface="Times New Roman" pitchFamily="18" charset="0"/>
                <a:cs typeface="Times New Roman" pitchFamily="18" charset="0"/>
              </a:rPr>
              <a:t>1d) memorial, monument</a:t>
            </a:r>
          </a:p>
          <a:p>
            <a:r>
              <a:rPr lang="en-US" sz="1800" b="1" dirty="0" smtClean="0">
                <a:solidFill>
                  <a:srgbClr val="8F7C2D"/>
                </a:solidFill>
                <a:latin typeface="Times New Roman" pitchFamily="18" charset="0"/>
                <a:cs typeface="Times New Roman" pitchFamily="18" charset="0"/>
              </a:rPr>
              <a:t>Part of Speech: noun masculine</a:t>
            </a:r>
          </a:p>
          <a:p>
            <a:r>
              <a:rPr lang="en-US" sz="1800" b="1" dirty="0" smtClean="0">
                <a:solidFill>
                  <a:srgbClr val="8F7C2D"/>
                </a:solidFill>
                <a:latin typeface="Times New Roman" pitchFamily="18" charset="0"/>
                <a:cs typeface="Times New Roman" pitchFamily="18" charset="0"/>
              </a:rPr>
              <a:t>A Related Word by BDB/Strong’s Number: a primitive word [perhaps rather from H7760 through the idea of definite and conspicuous position]</a:t>
            </a:r>
          </a:p>
          <a:p>
            <a:r>
              <a:rPr lang="en-US" sz="1800" b="1" dirty="0" smtClean="0">
                <a:solidFill>
                  <a:srgbClr val="8F7C2D"/>
                </a:solidFill>
                <a:latin typeface="Times New Roman" pitchFamily="18" charset="0"/>
                <a:cs typeface="Times New Roman" pitchFamily="18" charset="0"/>
              </a:rPr>
              <a:t>Same Word by TWOT Number: 2405</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8F7C2D"/>
                </a:solidFill>
                <a:latin typeface="Times New Roman" pitchFamily="18" charset="0"/>
                <a:cs typeface="Times New Roman" pitchFamily="18" charset="0"/>
              </a:rPr>
              <a:t>Strong’s Hebrew and Greek </a:t>
            </a:r>
            <a:r>
              <a:rPr lang="en-US" sz="3600" i="1" dirty="0" err="1" smtClean="0">
                <a:solidFill>
                  <a:srgbClr val="8F7C2D"/>
                </a:solidFill>
                <a:latin typeface="Times New Roman" pitchFamily="18" charset="0"/>
                <a:cs typeface="Times New Roman" pitchFamily="18" charset="0"/>
              </a:rPr>
              <a:t>Dictionarires</a:t>
            </a:r>
            <a:endParaRPr lang="en-US" sz="3600" i="1" dirty="0">
              <a:solidFill>
                <a:srgbClr val="8F7C2D"/>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2800" b="1" dirty="0" smtClean="0">
                <a:solidFill>
                  <a:srgbClr val="8F7C2D"/>
                </a:solidFill>
                <a:latin typeface="Times New Roman" pitchFamily="18" charset="0"/>
                <a:cs typeface="Times New Roman" pitchFamily="18" charset="0"/>
              </a:rPr>
              <a:t>H8034</a:t>
            </a:r>
          </a:p>
          <a:p>
            <a:r>
              <a:rPr lang="he-IL" sz="2800" dirty="0" smtClean="0">
                <a:solidFill>
                  <a:srgbClr val="8F7C2D"/>
                </a:solidFill>
                <a:latin typeface="Times New Roman" pitchFamily="18" charset="0"/>
                <a:cs typeface="Times New Roman" pitchFamily="18" charset="0"/>
              </a:rPr>
              <a:t>שׁם</a:t>
            </a:r>
            <a:endParaRPr lang="en-US" sz="2800" dirty="0" smtClean="0">
              <a:solidFill>
                <a:srgbClr val="8F7C2D"/>
              </a:solidFill>
              <a:latin typeface="Times New Roman" pitchFamily="18" charset="0"/>
              <a:cs typeface="Times New Roman" pitchFamily="18" charset="0"/>
            </a:endParaRPr>
          </a:p>
          <a:p>
            <a:r>
              <a:rPr lang="en-US" sz="2800" dirty="0" err="1" smtClean="0">
                <a:solidFill>
                  <a:srgbClr val="8F7C2D"/>
                </a:solidFill>
                <a:latin typeface="Times New Roman" pitchFamily="18" charset="0"/>
                <a:cs typeface="Times New Roman" pitchFamily="18" charset="0"/>
              </a:rPr>
              <a:t>shêm</a:t>
            </a:r>
            <a:endParaRPr lang="en-US" sz="2800" dirty="0" smtClean="0">
              <a:solidFill>
                <a:srgbClr val="8F7C2D"/>
              </a:solidFill>
              <a:latin typeface="Times New Roman" pitchFamily="18" charset="0"/>
              <a:cs typeface="Times New Roman" pitchFamily="18" charset="0"/>
            </a:endParaRPr>
          </a:p>
          <a:p>
            <a:r>
              <a:rPr lang="en-US" sz="2800" i="1" dirty="0" smtClean="0">
                <a:solidFill>
                  <a:srgbClr val="8F7C2D"/>
                </a:solidFill>
                <a:latin typeface="Times New Roman" pitchFamily="18" charset="0"/>
                <a:cs typeface="Times New Roman" pitchFamily="18" charset="0"/>
              </a:rPr>
              <a:t>shame</a:t>
            </a:r>
          </a:p>
          <a:p>
            <a:r>
              <a:rPr lang="en-US" sz="2800" dirty="0" smtClean="0">
                <a:solidFill>
                  <a:srgbClr val="8F7C2D"/>
                </a:solidFill>
                <a:latin typeface="Times New Roman" pitchFamily="18" charset="0"/>
                <a:cs typeface="Times New Roman" pitchFamily="18" charset="0"/>
              </a:rPr>
              <a:t>A primitive word (perhaps rather from H7760 through the idea of definite and conspicuous </a:t>
            </a:r>
            <a:r>
              <a:rPr lang="en-US" sz="2800" i="1" dirty="0" smtClean="0">
                <a:solidFill>
                  <a:srgbClr val="8F7C2D"/>
                </a:solidFill>
                <a:latin typeface="Times New Roman" pitchFamily="18" charset="0"/>
                <a:cs typeface="Times New Roman" pitchFamily="18" charset="0"/>
              </a:rPr>
              <a:t>position; compare H8064); an appellation, as a mark or memorial of individuality; by implication honor, authority, character: -  + base, [in-] fame [-</a:t>
            </a:r>
            <a:r>
              <a:rPr lang="en-US" sz="2800" i="1" dirty="0" err="1" smtClean="0">
                <a:solidFill>
                  <a:srgbClr val="8F7C2D"/>
                </a:solidFill>
                <a:latin typeface="Times New Roman" pitchFamily="18" charset="0"/>
                <a:cs typeface="Times New Roman" pitchFamily="18" charset="0"/>
              </a:rPr>
              <a:t>ous</a:t>
            </a:r>
            <a:r>
              <a:rPr lang="en-US" sz="2800" i="1" dirty="0" smtClean="0">
                <a:solidFill>
                  <a:srgbClr val="8F7C2D"/>
                </a:solidFill>
                <a:latin typeface="Times New Roman" pitchFamily="18" charset="0"/>
                <a:cs typeface="Times New Roman" pitchFamily="18" charset="0"/>
              </a:rPr>
              <a:t>], name (-d), renown, report.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King James Concordance</a:t>
            </a:r>
            <a:endParaRPr lang="en-US" i="1" dirty="0">
              <a:solidFill>
                <a:srgbClr val="8F7C2D"/>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1600" b="1" dirty="0" smtClean="0">
                <a:solidFill>
                  <a:srgbClr val="8F7C2D"/>
                </a:solidFill>
                <a:latin typeface="Times New Roman" pitchFamily="18" charset="0"/>
                <a:cs typeface="Times New Roman" pitchFamily="18" charset="0"/>
              </a:rPr>
              <a:t>H8034</a:t>
            </a:r>
          </a:p>
          <a:p>
            <a:r>
              <a:rPr lang="he-IL" sz="1600" dirty="0" smtClean="0">
                <a:solidFill>
                  <a:srgbClr val="8F7C2D"/>
                </a:solidFill>
                <a:latin typeface="Times New Roman" pitchFamily="18" charset="0"/>
                <a:cs typeface="Times New Roman" pitchFamily="18" charset="0"/>
              </a:rPr>
              <a:t>שׁם</a:t>
            </a:r>
            <a:endParaRPr lang="en-US" sz="1600" dirty="0" smtClean="0">
              <a:solidFill>
                <a:srgbClr val="8F7C2D"/>
              </a:solidFill>
              <a:latin typeface="Times New Roman" pitchFamily="18" charset="0"/>
              <a:cs typeface="Times New Roman" pitchFamily="18" charset="0"/>
            </a:endParaRPr>
          </a:p>
          <a:p>
            <a:r>
              <a:rPr lang="en-US" sz="1600" dirty="0" err="1" smtClean="0">
                <a:solidFill>
                  <a:srgbClr val="8F7C2D"/>
                </a:solidFill>
                <a:latin typeface="Times New Roman" pitchFamily="18" charset="0"/>
                <a:cs typeface="Times New Roman" pitchFamily="18" charset="0"/>
              </a:rPr>
              <a:t>shêm</a:t>
            </a:r>
            <a:endParaRPr lang="en-US" sz="1600" dirty="0" smtClean="0">
              <a:solidFill>
                <a:srgbClr val="8F7C2D"/>
              </a:solidFill>
              <a:latin typeface="Times New Roman" pitchFamily="18" charset="0"/>
              <a:cs typeface="Times New Roman" pitchFamily="18" charset="0"/>
            </a:endParaRPr>
          </a:p>
          <a:p>
            <a:r>
              <a:rPr lang="en-US" sz="1600" b="1" dirty="0" smtClean="0">
                <a:solidFill>
                  <a:srgbClr val="8F7C2D"/>
                </a:solidFill>
                <a:latin typeface="Times New Roman" pitchFamily="18" charset="0"/>
                <a:cs typeface="Times New Roman" pitchFamily="18" charset="0"/>
              </a:rPr>
              <a:t>Total KJV Occurrences: 852</a:t>
            </a:r>
          </a:p>
          <a:p>
            <a:r>
              <a:rPr lang="en-US" sz="1600" b="1" dirty="0" smtClean="0">
                <a:solidFill>
                  <a:srgbClr val="8F7C2D"/>
                </a:solidFill>
                <a:latin typeface="Times New Roman" pitchFamily="18" charset="0"/>
                <a:cs typeface="Times New Roman" pitchFamily="18" charset="0"/>
              </a:rPr>
              <a:t>name, 740</a:t>
            </a:r>
          </a:p>
          <a:p>
            <a:r>
              <a:rPr lang="en-US" sz="1600" u="sng" dirty="0" smtClean="0">
                <a:solidFill>
                  <a:srgbClr val="8F7C2D"/>
                </a:solidFill>
                <a:latin typeface="Times New Roman" pitchFamily="18" charset="0"/>
                <a:cs typeface="Times New Roman" pitchFamily="18" charset="0"/>
              </a:rPr>
              <a:t>Gen_2:11, Gen_2:13-14 (2), Gen_3:19-20 (2), Gen_4:17 (2), Gen_4:19 (2), Gen_4:21, Gen_4:25-26 (3), Gen_5:2-3 (2), Gen_5:29, Gen_10:25 (2), Gen_11:4, Gen_11:9, Gen_11:29 (2), Gen_12:2, Gen_12:8, Gen_13:4, Gen_16:1, Gen_16:11, Gen_16:13, Gen_16:15, Gen_17:5 (2), Gen_17:15 (2), Gen_17:19, Gen_19:22, Gen_19:37-38 (2), Gen_21:3, Gen_21:33, Gen_22:14, Gen_22:24, Gen_24:29, Gen_25:1, Gen_25:25-26 (2), Gen_25:30, Gen_26:20-22 (3), Gen_26:25, Gen_26:33, Gen_28:19 (2), Gen_29:16 (2), Gen_29:32-35 (4), Gen_30:6, Gen_30:8, Gen_30:11, Gen_30:13, Gen_30:18, Gen_30:20-21 (2), Gen_30:24, Gen_31:48, Gen_32:2, Gen_32:27-30 (5), Gen_33:17, Gen_35:8, Gen_35:10 (4), Gen_35:15, Gen_35:18, Gen_36:32, Gen_36:35, Gen_36:39 (2), Gen_38:1-6 (6), Gen_38:29-30 (2), Gen_41:45, Gen_41:51-52 (2), Gen_48:6, Gen_48:16 (2), Gen_50:11, Exo_1:15 (2), Exo_2:10, Exo_2:22, Exo_3:13, Exo_3:15, Exo_5:23, Exo_6:3, Exo_9:16, Exo_15:3, Exo_15:23, Exo_16:31, Exo_17:7, Exo_17:15,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King James Concordance cont.</a:t>
            </a:r>
            <a:endParaRPr lang="en-US" dirty="0"/>
          </a:p>
        </p:txBody>
      </p:sp>
      <p:sp>
        <p:nvSpPr>
          <p:cNvPr id="3" name="Content Placeholder 2"/>
          <p:cNvSpPr>
            <a:spLocks noGrp="1"/>
          </p:cNvSpPr>
          <p:nvPr>
            <p:ph idx="1"/>
          </p:nvPr>
        </p:nvSpPr>
        <p:spPr/>
        <p:txBody>
          <a:bodyPr/>
          <a:lstStyle/>
          <a:p>
            <a:r>
              <a:rPr lang="en-US" sz="1600" u="sng" dirty="0" smtClean="0">
                <a:solidFill>
                  <a:srgbClr val="8F7C2D"/>
                </a:solidFill>
                <a:latin typeface="Times New Roman" pitchFamily="18" charset="0"/>
                <a:cs typeface="Times New Roman" pitchFamily="18" charset="0"/>
              </a:rPr>
              <a:t>Exo_18:3-4 (2), Exo_20:7 (2), Exo_20:24, Exo_23:13, Exo_28:21 (2), Exo_31:2, Exo_33:12, Exo_33:17, Exo_33:19, Exo_34:5, Exo_34:14, Exo_35:30, Exo_39:14, Lev_18:21, Lev_19:12 (2), Lev_20:3, Lev_21:6, Lev_22:2, Lev_22:32, Lev_24:11 (2), Lev_24:16 (2), Num_4:32, Num_6:27, Num_11:3, Num_11:26 (2), Num_11:34, Num_21:2-3 (3), Num_25:14-15 (2), Num_26:46, Num_26:59, Num_27:4, </a:t>
            </a:r>
          </a:p>
          <a:p>
            <a:r>
              <a:rPr lang="en-US" sz="1600" u="sng" dirty="0" smtClean="0">
                <a:solidFill>
                  <a:srgbClr val="8F7C2D"/>
                </a:solidFill>
                <a:latin typeface="Times New Roman" pitchFamily="18" charset="0"/>
                <a:cs typeface="Times New Roman" pitchFamily="18" charset="0"/>
              </a:rPr>
              <a:t>Num_32:42, Deu_3:14, Deu_5:11 (2), Deu_6:13, Deu_7:24, Deu_9:14, Deu_10:8, Deu_10:20, Deu_12:5, Deu_12:11, Deu_12:21, Deu_14:23-24 (2), Deu_16:2, Deu_16:6, Deu_16:11, Deu_18:5, Deu_18:7, Deu_18:19-20 (3), Deu_18:22, Deu_21:5, Deu_22:14, Deu_22:19, Deu_25:6-7 (3), Deu_25:10, Deu_26:2, Deu_26:19, Deu_28:10, Deu_28:58, Deu_29:20, Deu_32:3, Jos_7:9 (3), Jos_7:26, Jos_9:9, Jos_15:15 (2), Jos_19:47, Jos_21:9, Jos_23:7, Jdg_1:10-11 (2), Jdg_1:17, Jdg_1:23, Jdg_1:26 (2), Jdg_2:5, Jdg_8:31, Jdg_13:2, Jdg_13:6, Jdg_13:17-18 (2), Jdg_13:24, Jdg_15:19, Jdg_16:4, Jdg_17:1, Jdg_18:29 (3), Rth_1:2 (3), Rth_1:4 (2), Rth_2:1, Rth_2:19, Rth_4:5, Rth_4:10 (2), Rth_4:14, Rth_4:17 (2), 1Sa_1:1-2 (3), 1Sa_1:20, 1Sa_7:12, 1Sa_8:2 (2), 1Sa_9:1-2 (2), 1Sa_14:4 (2), 1Sa_14:49-50 (4), 1Sa_17:12, 1Sa_17:23, 1Sa_17:45, 1Sa_18:30, 1Sa_20:42, 1Sa_21:7, 1Sa_24:21, 1Sa_25:3 (2), 1Sa_25:5, 1Sa_25:9, 1Sa_25:25 (2), 2Sa_3:7, 2Sa_4:2 (2), 2Sa_4:4, 2Sa_5:20, 2Sa_6:2 (2), 2Sa_6:18, 2Sa_7:9 (2), 2Sa_7:13, 2Sa_7:23, 2Sa_7:26, 2Sa_8:13, 2Sa_9:2, </a:t>
            </a:r>
            <a:endParaRPr lang="en-US" u="sng" dirty="0" smtClean="0">
              <a:solidFill>
                <a:srgbClr val="8F7C2D"/>
              </a:solidFill>
              <a:latin typeface="Times New Roman" pitchFamily="18" charset="0"/>
              <a:cs typeface="Times New Roman"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King James Concordance cont.</a:t>
            </a:r>
            <a:endParaRPr lang="en-US" dirty="0"/>
          </a:p>
        </p:txBody>
      </p:sp>
      <p:sp>
        <p:nvSpPr>
          <p:cNvPr id="3" name="Content Placeholder 2"/>
          <p:cNvSpPr>
            <a:spLocks noGrp="1"/>
          </p:cNvSpPr>
          <p:nvPr>
            <p:ph idx="1"/>
          </p:nvPr>
        </p:nvSpPr>
        <p:spPr/>
        <p:txBody>
          <a:bodyPr/>
          <a:lstStyle/>
          <a:p>
            <a:r>
              <a:rPr lang="en-US" sz="1600" u="sng" dirty="0" smtClean="0">
                <a:solidFill>
                  <a:srgbClr val="8F7C2D"/>
                </a:solidFill>
                <a:latin typeface="Times New Roman" pitchFamily="18" charset="0"/>
                <a:cs typeface="Times New Roman" pitchFamily="18" charset="0"/>
              </a:rPr>
              <a:t>2Sa_9:12, 2Sa_12:24-25 (2), 2Sa_12:28, 2Sa_13:1, 2Sa_13:3, 2Sa_14:7, 2Sa_14:27, 2Sa_16:5, 2Sa_17:25, 2Sa_18:18 (2), 2Sa_20:1, 2Sa_20:21, 2Sa_22:50, 2Sa_23:18, 2Sa_23:22, 1Ki_1:47 (2), 1Ki_5:2-3 (2), 1Ki_5:5 (2), 1Ki_7:21 (2), 1Ki_8:16-20 (5), 1Ki_8:29, 1Ki_8:33, 1Ki_8:35, 1Ki_8:42-44 (4), 1Ki_8:48, 1Ki_9:3, 1Ki_9:7, 1Ki_10:1, 1Ki_11:26, 1Ki_11:36, 1Ki_13:2, 1Ki_14:21 (2), 1Ki_14:31, 1Ki_15:2, 1Ki_15:10, 1Ki_18:24-26 (6), 1Ki_18:31-32 (2), 1Ki_21:8, 1Ki_22:16, 1Ki_22:42, 2Ki_2:24, 2Ki_5:11, 2Ki_8:26, 2Ki_14:1-2 (2), 2Ki_14:7, 2Ki_14:27, 2Ki_15:2, 2Ki_15:33, 2Ki_18:2, 2Ki_21:1, 2Ki_21:4, 2Ki_21:7, 2Ki_21:19, 2Ki_22:1, 2Ki_23:27, 2Ki_23:31, 2Ki_23:34, 2Ki_23:36, 2Ki_24:8, 2Ki_24:17-18 (2), 1Ch_1:19 (2), 1Ch_1:43, 1Ch_1:46, 1Ch_1:50 (2), 1Ch_2:26, 1Ch_2:29, 1Ch_2:34, 1Ch_4:3, 1Ch_4:9, 1Ch_4:41, 1Ch_7:15-16 (4), 1Ch_7:23, 1Ch_8:29, 1Ch_9:35, 1Ch_11:20, 1Ch_11:24, 1Ch_12:31, 1Ch_13:6, 1Ch_14:11, 1Ch_16:2, 1Ch_16:8, 1Ch_16:10, 1Ch_16:29, 1Ch_16:35, 1Ch_16:41, 1Ch_17:8 (2), 1Ch_17:21, 1Ch_17:24, 1Ch_21:19, 1Ch_22:7-10 (4), 1Ch_22:19, 1Ch_23:13, 1Ch_28:3, 1Ch_29:13, 1Ch_29:16, 2Ch_2:1, 2Ch_2:4, 2Ch_3:17 (2), 2Ch_6:5-10 (6), 2Ch_6:20, 2Ch_6:24, 2Ch_6:26, 2Ch_6:33-34 (3), 2Ch_6:38, 2Ch_7:14, 2Ch_7:16, 2Ch_7:20, 2Ch_12:13 (2), 2Ch_13:2, 2Ch_14:11, 2Ch_18:15, 2Ch_20:8-9 (2), 2Ch_20:26, 2Ch_20:31, 2Ch_22:2, 2Ch_25:1 (2), 2Ch_26:3, 2Ch_26:8, 2Ch_26:15, 2Ch_27:1, 2Ch_28:9, 2Ch_28:15, 2Ch_29:1, 2Ch_31:19, 2Ch_33:4, 2Ch_33:7, 2Ch_33:18, 2Ch_36:4, Ezr_2:61, Ezr_8:20, Neh_1:9, Neh_1:11, </a:t>
            </a:r>
            <a:endParaRPr lang="en-US" u="sng" dirty="0" smtClean="0">
              <a:solidFill>
                <a:srgbClr val="8F7C2D"/>
              </a:solidFill>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idx="1"/>
          </p:nvPr>
        </p:nvSpPr>
        <p:spPr>
          <a:xfrm>
            <a:off x="228600" y="3581400"/>
            <a:ext cx="8686800" cy="2362200"/>
          </a:xfrm>
        </p:spPr>
        <p:txBody>
          <a:bodyPr/>
          <a:lstStyle/>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r>
              <a:rPr lang="en-US" i="1" dirty="0" smtClean="0">
                <a:latin typeface="Times New Roman" pitchFamily="18" charset="0"/>
                <a:cs typeface="Times New Roman" pitchFamily="18" charset="0"/>
              </a:rPr>
              <a:t>Walking in Wholeness and Holiness</a:t>
            </a:r>
            <a:endParaRPr lang="en-US" dirty="0" smtClean="0">
              <a:latin typeface="Times New Roman" pitchFamily="18" charset="0"/>
              <a:cs typeface="Times New Roman" pitchFamily="18" charset="0"/>
            </a:endParaRPr>
          </a:p>
        </p:txBody>
      </p:sp>
      <p:sp>
        <p:nvSpPr>
          <p:cNvPr id="4098" name="Rectangle 2"/>
          <p:cNvSpPr>
            <a:spLocks noGrp="1" noChangeArrowheads="1"/>
          </p:cNvSpPr>
          <p:nvPr>
            <p:ph type="title"/>
          </p:nvPr>
        </p:nvSpPr>
        <p:spPr>
          <a:xfrm>
            <a:off x="457200" y="990600"/>
            <a:ext cx="8229600" cy="1524000"/>
          </a:xfrm>
        </p:spPr>
        <p:txBody>
          <a:bodyPr/>
          <a:lstStyle/>
          <a:p>
            <a:pPr eaLnBrk="1" hangingPunct="1"/>
            <a:r>
              <a:rPr lang="en-US" i="1" smtClean="0">
                <a:solidFill>
                  <a:schemeClr val="tx1"/>
                </a:solidFill>
                <a:latin typeface="Times New Roman" pitchFamily="18" charset="0"/>
                <a:cs typeface="Times New Roman" pitchFamily="18" charset="0"/>
              </a:rPr>
              <a:t>The Good Shepherd Ministry</a:t>
            </a:r>
            <a:br>
              <a:rPr lang="en-US" i="1" smtClean="0">
                <a:solidFill>
                  <a:schemeClr val="tx1"/>
                </a:solidFill>
                <a:latin typeface="Times New Roman" pitchFamily="18" charset="0"/>
                <a:cs typeface="Times New Roman" pitchFamily="18" charset="0"/>
              </a:rPr>
            </a:br>
            <a:r>
              <a:rPr lang="en-US" sz="4000" i="1" smtClean="0">
                <a:solidFill>
                  <a:schemeClr val="tx1"/>
                </a:solidFill>
                <a:latin typeface="Times New Roman" pitchFamily="18" charset="0"/>
                <a:cs typeface="Times New Roman" pitchFamily="18" charset="0"/>
              </a:rPr>
              <a:t>Psalm 23</a:t>
            </a:r>
            <a:endParaRPr lang="en-US" i="1" smtClean="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King James Concordance cont.</a:t>
            </a:r>
            <a:endParaRPr lang="en-US" dirty="0"/>
          </a:p>
        </p:txBody>
      </p:sp>
      <p:sp>
        <p:nvSpPr>
          <p:cNvPr id="3" name="Content Placeholder 2"/>
          <p:cNvSpPr>
            <a:spLocks noGrp="1"/>
          </p:cNvSpPr>
          <p:nvPr>
            <p:ph idx="1"/>
          </p:nvPr>
        </p:nvSpPr>
        <p:spPr/>
        <p:txBody>
          <a:bodyPr/>
          <a:lstStyle/>
          <a:p>
            <a:r>
              <a:rPr lang="en-US" sz="1600" u="sng" dirty="0" smtClean="0">
                <a:solidFill>
                  <a:srgbClr val="8F7C2D"/>
                </a:solidFill>
                <a:latin typeface="Times New Roman" pitchFamily="18" charset="0"/>
                <a:cs typeface="Times New Roman" pitchFamily="18" charset="0"/>
              </a:rPr>
              <a:t>Neh_7:63, Neh_9:5, Neh_9:7, Neh_9:10, Est_2:5, Est_2:14, Est_2:22, Est_3:12, Est_8:8 (2), Est_8:10, Est_9:26, Job_1:1, Job_1:21, Job_18:17, Job_42:14 (3), Psa_5:11, Psa_7:17, Psa_8:1, Psa_8:9, Psa_9:2, Psa_9:5, Psa_9:10, Psa_18:49, Psa_20:1, Psa_20:5, Psa_20:7, Psa_22:22, Psa_29:2, Psa_33:21, Psa_34:3, Psa_44:5 (2), Psa_44:8, Psa_44:20, Psa_45:17, Psa_48:10, Psa_52:9, Psa_54:1, Psa_54:6, Psa_61:5, Psa_61:8, Psa_63:4, Psa_66:2, Psa_68:4 (3), Psa_69:30, Psa_69:36, Psa_72:17 (2), Psa_72:19, Psa_74:7, Psa_74:10, Psa_74:18, Psa_74:21, Psa_76:1 (2), Psa_79:6, Psa_79:9, Psa_80:18, Psa_83:4, Psa_83:16, Psa_83:18, Psa_86:9, Psa_89:11-12 (3), Psa_89:16, Psa_89:24, Psa_91:14, Psa_96:1-2 (2), Psa_96:8, Psa_99:3, Psa_99:6, Psa_100:4, Psa_102:15, Psa_102:21, Psa_105:1 (2), Psa_105:3, Psa_106:47, Psa_109:13, Psa_111:9, Psa_113:1-3 (3), Psa_115:1, Psa_116:4, Psa_116:13, Psa_116:17, Psa_118:10-12 (3), Psa_118:26, Psa_119:55, Psa_119:132, Psa_122:4, Psa_129:8 (2), Psa_135:1, Psa_135:3, Psa_135:13, Psa_138:2 (2), Psa_140:13, Psa_142:7, Psa_145:1-2 (2), Psa_145:21, Psa_148:5, Psa_148:13 (2), Psa_149:3, Pro_10:7, Pro_18:10, Pro_21:24, Pro_22:1, Pro_30:4 (2), Pro_30:9, Ecc_6:4, Ecc_7:1, Son_1:3, Isa_4:1, Isa_7:14, Isa_8:3, Isa_9:6, Isa_12:4 (2), Isa_14:22, Isa_18:7, Isa_24:15, Isa_25:1, Isa_26:8, Isa_26:13, Isa_29:23, Isa_30:27, Isa_41:25, Isa_42:8, Isa_43:1, Isa_43:7, Isa_44:5 (2), Isa_47:3-4 (3), Isa_48:1-2 (3), Isa_48:19, Isa_49:1, Isa_50:10, Isa_51:15, Isa_52:5-6 (2), Isa_54:5, Isa_55:13, Isa_56:5-6 (3), Isa_57:15, Isa_59:19, Isa_60:9, Isa_62:2 (2), Isa_63:12, Isa_63:14, Isa_63:16, </a:t>
            </a:r>
            <a:endParaRPr lang="en-US" sz="16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King James Concordance cont.</a:t>
            </a:r>
            <a:endParaRPr lang="en-US" dirty="0"/>
          </a:p>
        </p:txBody>
      </p:sp>
      <p:sp>
        <p:nvSpPr>
          <p:cNvPr id="3" name="Content Placeholder 2"/>
          <p:cNvSpPr>
            <a:spLocks noGrp="1"/>
          </p:cNvSpPr>
          <p:nvPr>
            <p:ph idx="1"/>
          </p:nvPr>
        </p:nvSpPr>
        <p:spPr/>
        <p:txBody>
          <a:bodyPr/>
          <a:lstStyle/>
          <a:p>
            <a:r>
              <a:rPr lang="en-US" sz="1800" u="sng" dirty="0" smtClean="0">
                <a:solidFill>
                  <a:srgbClr val="8F7C2D"/>
                </a:solidFill>
                <a:latin typeface="Times New Roman" pitchFamily="18" charset="0"/>
                <a:cs typeface="Times New Roman" pitchFamily="18" charset="0"/>
              </a:rPr>
              <a:t>Isa_63:19, Isa_64:2, Isa_64:7, Isa_65:1, Isa_65:15 (2), Isa_66:22, Jer_3:17, Jer_7:10-12 (3), Jer_7:14, Jer_7:30, Jer_10:6, Jer_10:16, Jer_10:25, Jer_11:16, Jer_11:19, Jer_11:21, Jer_12:16, Jer_13:11, Jer_14:9, Jer_15:14-16 (3), Jer_16:21, Jer_20:3, Jer_20:9, Jer_23:6, Jer_23:25, Jer_23:27 (2), Jer_25:29, Jer_26:9, Jer_26:16, Jer_26:20, Jer_27:15, Jer_29:9, Jer_29:21, Jer_29:23, Jer_29:25, Jer_31:35, Jer_32:18, Jer_32:20, Jer_32:34, Jer_33:2, Jer_33:9, Jer_34:15-16 (2), Jer_37:13, Jer_44:16, Jer_44:26 (2), Jer_46:18, Jer_48:15, Jer_48:17, Jer_50:34, Jer_51:19, Jer_51:57, Jer_52:1, Lam_3:55, Eze_20:29, Eze_20:39, Eze_24:2, Eze_36:20-21 (2), Eze_36:23, Eze_39:7 (2), Eze_39:16, Eze_39:25, Eze_43:7-8 (2), Eze_48:35, Dan_1:7, Dan_9:6, Dan_9:18-19 (2), Dan_10:1, Hos_1:4, Hos_1:6, Hos_1:9, Hos_2:17, Joe_2:26, Joe_2:32, Amo_2:7, Amo_4:13, Amo_5:8, Amo_5:27, Amo_6:10, Amo_9:6, Amo_9:12, Mic_4:5 (2), Mic_5:4, Mic_6:9, Nah_1:14, Zep_1:4, Zep_3:9, Zep_3:12, Zep_3:20, Zec_5:4, Zec_10:12 (2), Zec_13:3, Zec_14:9 (2), Mal_1:6 (2), Mal_1:11 (3), Mal_1:14, Mal_2:2, Mal_2:5, Mal_3:16, Mal_4:2</a:t>
            </a:r>
            <a:endParaRPr lang="en-US" sz="1800" dirty="0"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King James Concordance cont.</a:t>
            </a:r>
            <a:endParaRPr lang="en-US" dirty="0"/>
          </a:p>
        </p:txBody>
      </p:sp>
      <p:sp>
        <p:nvSpPr>
          <p:cNvPr id="3" name="Content Placeholder 2"/>
          <p:cNvSpPr>
            <a:spLocks noGrp="1"/>
          </p:cNvSpPr>
          <p:nvPr>
            <p:ph idx="1"/>
          </p:nvPr>
        </p:nvSpPr>
        <p:spPr/>
        <p:txBody>
          <a:bodyPr/>
          <a:lstStyle/>
          <a:p>
            <a:r>
              <a:rPr lang="en-US" sz="1800" b="1" dirty="0" smtClean="0">
                <a:solidFill>
                  <a:srgbClr val="8F7C2D"/>
                </a:solidFill>
                <a:latin typeface="Times New Roman" pitchFamily="18" charset="0"/>
                <a:cs typeface="Times New Roman" pitchFamily="18" charset="0"/>
              </a:rPr>
              <a:t>names, 69</a:t>
            </a:r>
          </a:p>
          <a:p>
            <a:r>
              <a:rPr lang="en-US" sz="1800" u="sng" dirty="0" smtClean="0">
                <a:solidFill>
                  <a:srgbClr val="8F7C2D"/>
                </a:solidFill>
                <a:latin typeface="Times New Roman" pitchFamily="18" charset="0"/>
                <a:cs typeface="Times New Roman" pitchFamily="18" charset="0"/>
              </a:rPr>
              <a:t>Gen_2:20, Gen_25:13 (2), Gen_25:16, Gen_26:18 (2), Gen_36:10, Gen_36:40 (2), Gen_46:8, Exo_1:1, Exo_6:16, Exo_28:9-12 (5), Exo_28:21 (2), Exo_28:29, Exo_39:6, Exo_39:14 (2), Num_1:2, Num_1:5, Num_1:17, Num_3:2-3 (2), Num_3:17-18 (2), Num_3:40, Num_3:43, Num_13:4, Num_13:16, Num_26:33, Num_26:53, Num_26:55, Num_27:1, Num_32:38 (2), Num_34:17, Num_34:19, Jos_17:3 (2), 1Sa_14:49, 1Sa_17:13, 2Sa_5:14, 2Sa_23:8, 1Ki_4:8, 1Ch_4:38, 1Ch_6:17, 1Ch_6:65, 1Ch_8:38, 1Ch_9:44, 1Ch_14:4, 1Ch_23:24, Ezr_8:13, Ezr_10:16, Psa_16:4, Psa_49:11, Psa_147:4, Isa_40:26, Eze_23:4 (2), Eze_48:1, Eze_48:31, Dan_1:7, Hos_2:17, Zec_13:2</a:t>
            </a:r>
          </a:p>
          <a:p>
            <a:r>
              <a:rPr lang="en-US" sz="1800" b="1" dirty="0" smtClean="0">
                <a:solidFill>
                  <a:srgbClr val="8F7C2D"/>
                </a:solidFill>
                <a:latin typeface="Times New Roman" pitchFamily="18" charset="0"/>
                <a:cs typeface="Times New Roman" pitchFamily="18" charset="0"/>
              </a:rPr>
              <a:t>name’s, 19</a:t>
            </a:r>
          </a:p>
          <a:p>
            <a:r>
              <a:rPr lang="en-US" sz="1800" u="sng" dirty="0" smtClean="0">
                <a:solidFill>
                  <a:srgbClr val="8F7C2D"/>
                </a:solidFill>
                <a:latin typeface="Times New Roman" pitchFamily="18" charset="0"/>
                <a:cs typeface="Times New Roman" pitchFamily="18" charset="0"/>
              </a:rPr>
              <a:t>1Sa_12:22, 1Ki_8:41, 2Ch_6:32, Psa_23:3, Psa_25:11, Psa_31:3, Psa_79:9, Psa_106:8, Psa_109:21, Psa_143:11, Isa_48:9, Isa_66:5, Jer_14:7, Jer_14:21, Eze_20:9, Eze_20:14, Eze_20:22, Eze_20:44, Eze_36:22</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King James Concordance cont.</a:t>
            </a:r>
            <a:endParaRPr lang="en-US" dirty="0"/>
          </a:p>
        </p:txBody>
      </p:sp>
      <p:sp>
        <p:nvSpPr>
          <p:cNvPr id="3" name="Content Placeholder 2"/>
          <p:cNvSpPr>
            <a:spLocks noGrp="1"/>
          </p:cNvSpPr>
          <p:nvPr>
            <p:ph idx="1"/>
          </p:nvPr>
        </p:nvSpPr>
        <p:spPr/>
        <p:txBody>
          <a:bodyPr/>
          <a:lstStyle/>
          <a:p>
            <a:r>
              <a:rPr lang="en-US" sz="1800" b="1" dirty="0" smtClean="0">
                <a:solidFill>
                  <a:srgbClr val="8F7C2D"/>
                </a:solidFill>
                <a:latin typeface="Times New Roman" pitchFamily="18" charset="0"/>
                <a:cs typeface="Times New Roman" pitchFamily="18" charset="0"/>
              </a:rPr>
              <a:t>renown, 7</a:t>
            </a:r>
          </a:p>
          <a:p>
            <a:r>
              <a:rPr lang="nl-NL" sz="1800" u="sng" dirty="0" smtClean="0">
                <a:solidFill>
                  <a:srgbClr val="8F7C2D"/>
                </a:solidFill>
                <a:latin typeface="Times New Roman" pitchFamily="18" charset="0"/>
                <a:cs typeface="Times New Roman" pitchFamily="18" charset="0"/>
              </a:rPr>
              <a:t>Gen_6:4, Num_16:2, Eze_16:14-15 (2), Eze_34:29, Eze_39:13, Dan_9:15</a:t>
            </a:r>
          </a:p>
          <a:p>
            <a:r>
              <a:rPr lang="en-US" sz="1800" b="1" dirty="0" smtClean="0">
                <a:solidFill>
                  <a:srgbClr val="8F7C2D"/>
                </a:solidFill>
                <a:latin typeface="Times New Roman" pitchFamily="18" charset="0"/>
                <a:cs typeface="Times New Roman" pitchFamily="18" charset="0"/>
              </a:rPr>
              <a:t>named, 6</a:t>
            </a:r>
          </a:p>
          <a:p>
            <a:r>
              <a:rPr lang="fi-FI" sz="1800" u="sng" dirty="0" smtClean="0">
                <a:solidFill>
                  <a:srgbClr val="8F7C2D"/>
                </a:solidFill>
                <a:latin typeface="Times New Roman" pitchFamily="18" charset="0"/>
                <a:cs typeface="Times New Roman" pitchFamily="18" charset="0"/>
              </a:rPr>
              <a:t>Gen_27:36, Jos_2:1, 1Sa_17:4, 1Sa_22:20, 2Ki_17:34, Ecc_6:10</a:t>
            </a:r>
          </a:p>
          <a:p>
            <a:r>
              <a:rPr lang="en-US" sz="1800" b="1" dirty="0" smtClean="0">
                <a:solidFill>
                  <a:srgbClr val="8F7C2D"/>
                </a:solidFill>
                <a:latin typeface="Times New Roman" pitchFamily="18" charset="0"/>
                <a:cs typeface="Times New Roman" pitchFamily="18" charset="0"/>
              </a:rPr>
              <a:t>fame, 4</a:t>
            </a:r>
          </a:p>
          <a:p>
            <a:r>
              <a:rPr lang="en-US" sz="1800" u="sng" dirty="0" smtClean="0">
                <a:solidFill>
                  <a:srgbClr val="8F7C2D"/>
                </a:solidFill>
                <a:latin typeface="Times New Roman" pitchFamily="18" charset="0"/>
                <a:cs typeface="Times New Roman" pitchFamily="18" charset="0"/>
              </a:rPr>
              <a:t>1Ki_4:31, 1Ch_14:17, 1Ch_22:5, Zep_3:19</a:t>
            </a:r>
          </a:p>
          <a:p>
            <a:r>
              <a:rPr lang="en-US" sz="1800" b="1" dirty="0" smtClean="0">
                <a:solidFill>
                  <a:srgbClr val="8F7C2D"/>
                </a:solidFill>
                <a:latin typeface="Times New Roman" pitchFamily="18" charset="0"/>
                <a:cs typeface="Times New Roman" pitchFamily="18" charset="0"/>
              </a:rPr>
              <a:t>famous, 4</a:t>
            </a:r>
          </a:p>
          <a:p>
            <a:r>
              <a:rPr lang="en-US" sz="1800" u="sng" dirty="0" smtClean="0">
                <a:solidFill>
                  <a:srgbClr val="8F7C2D"/>
                </a:solidFill>
                <a:latin typeface="Times New Roman" pitchFamily="18" charset="0"/>
                <a:cs typeface="Times New Roman" pitchFamily="18" charset="0"/>
              </a:rPr>
              <a:t>Rth_4:11, 1Ch_5:24, 1Ch_12:30, Eze_23:10</a:t>
            </a:r>
          </a:p>
          <a:p>
            <a:r>
              <a:rPr lang="en-US" sz="1800" b="1" dirty="0" smtClean="0">
                <a:solidFill>
                  <a:srgbClr val="8F7C2D"/>
                </a:solidFill>
                <a:latin typeface="Times New Roman" pitchFamily="18" charset="0"/>
                <a:cs typeface="Times New Roman" pitchFamily="18" charset="0"/>
              </a:rPr>
              <a:t>base, 1</a:t>
            </a:r>
          </a:p>
          <a:p>
            <a:r>
              <a:rPr lang="en-US" sz="1800" u="sng" dirty="0" smtClean="0">
                <a:solidFill>
                  <a:srgbClr val="8F7C2D"/>
                </a:solidFill>
                <a:latin typeface="Times New Roman" pitchFamily="18" charset="0"/>
                <a:cs typeface="Times New Roman" pitchFamily="18" charset="0"/>
              </a:rPr>
              <a:t>Job_30:8</a:t>
            </a:r>
          </a:p>
          <a:p>
            <a:r>
              <a:rPr lang="en-US" sz="1800" b="1" dirty="0" smtClean="0">
                <a:solidFill>
                  <a:srgbClr val="8F7C2D"/>
                </a:solidFill>
                <a:latin typeface="Times New Roman" pitchFamily="18" charset="0"/>
                <a:cs typeface="Times New Roman" pitchFamily="18" charset="0"/>
              </a:rPr>
              <a:t>infamous, 1</a:t>
            </a:r>
          </a:p>
          <a:p>
            <a:r>
              <a:rPr lang="en-US" sz="1800" u="sng" dirty="0" smtClean="0">
                <a:solidFill>
                  <a:srgbClr val="8F7C2D"/>
                </a:solidFill>
                <a:latin typeface="Times New Roman" pitchFamily="18" charset="0"/>
                <a:cs typeface="Times New Roman" pitchFamily="18" charset="0"/>
              </a:rPr>
              <a:t>Eze_22:5</a:t>
            </a:r>
          </a:p>
          <a:p>
            <a:r>
              <a:rPr lang="en-US" sz="1800" b="1" dirty="0" smtClean="0">
                <a:solidFill>
                  <a:srgbClr val="8F7C2D"/>
                </a:solidFill>
                <a:latin typeface="Times New Roman" pitchFamily="18" charset="0"/>
                <a:cs typeface="Times New Roman" pitchFamily="18" charset="0"/>
              </a:rPr>
              <a:t>report, 1</a:t>
            </a:r>
          </a:p>
          <a:p>
            <a:r>
              <a:rPr lang="en-US" sz="1800" u="sng" dirty="0" smtClean="0">
                <a:solidFill>
                  <a:srgbClr val="8F7C2D"/>
                </a:solidFill>
                <a:latin typeface="Times New Roman" pitchFamily="18" charset="0"/>
                <a:cs typeface="Times New Roman" pitchFamily="18" charset="0"/>
              </a:rPr>
              <a:t>Neh_6:13</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Leviticus 25:10</a:t>
            </a:r>
            <a:endParaRPr lang="en-US" dirty="0"/>
          </a:p>
        </p:txBody>
      </p:sp>
      <p:sp>
        <p:nvSpPr>
          <p:cNvPr id="3" name="Content Placeholder 2"/>
          <p:cNvSpPr>
            <a:spLocks noGrp="1"/>
          </p:cNvSpPr>
          <p:nvPr>
            <p:ph idx="1"/>
          </p:nvPr>
        </p:nvSpPr>
        <p:spPr>
          <a:xfrm>
            <a:off x="457200" y="1905000"/>
            <a:ext cx="8229600" cy="4221163"/>
          </a:xfrm>
        </p:spPr>
        <p:txBody>
          <a:bodyPr/>
          <a:lstStyle/>
          <a:p>
            <a:r>
              <a:rPr lang="en-US" i="1" dirty="0" smtClean="0">
                <a:solidFill>
                  <a:srgbClr val="8F7C2D"/>
                </a:solidFill>
                <a:latin typeface="Times New Roman" pitchFamily="18" charset="0"/>
                <a:cs typeface="Times New Roman" pitchFamily="18" charset="0"/>
              </a:rPr>
              <a:t>And ye shall hallow the fiftieth year, and proclaim liberty throughout [all] the land unto all the inhabitants thereof: it shall be a </a:t>
            </a:r>
            <a:r>
              <a:rPr lang="en-US" i="1" dirty="0" err="1" smtClean="0">
                <a:solidFill>
                  <a:srgbClr val="8F7C2D"/>
                </a:solidFill>
                <a:latin typeface="Times New Roman" pitchFamily="18" charset="0"/>
                <a:cs typeface="Times New Roman" pitchFamily="18" charset="0"/>
              </a:rPr>
              <a:t>jubile</a:t>
            </a:r>
            <a:r>
              <a:rPr lang="en-US" i="1" dirty="0" smtClean="0">
                <a:solidFill>
                  <a:srgbClr val="8F7C2D"/>
                </a:solidFill>
                <a:latin typeface="Times New Roman" pitchFamily="18" charset="0"/>
                <a:cs typeface="Times New Roman" pitchFamily="18" charset="0"/>
              </a:rPr>
              <a:t> unto you; and ye shall return every man unto his possession, and ye shall return every man unto his family.</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Deuteronomy 20:10</a:t>
            </a:r>
            <a:endParaRPr lang="en-US" dirty="0"/>
          </a:p>
        </p:txBody>
      </p:sp>
      <p:sp>
        <p:nvSpPr>
          <p:cNvPr id="3" name="Content Placeholder 2"/>
          <p:cNvSpPr>
            <a:spLocks noGrp="1"/>
          </p:cNvSpPr>
          <p:nvPr>
            <p:ph idx="1"/>
          </p:nvPr>
        </p:nvSpPr>
        <p:spPr>
          <a:xfrm>
            <a:off x="457200" y="2514600"/>
            <a:ext cx="8229600" cy="3611563"/>
          </a:xfrm>
        </p:spPr>
        <p:txBody>
          <a:bodyPr/>
          <a:lstStyle/>
          <a:p>
            <a:r>
              <a:rPr lang="en-US" i="1" dirty="0" smtClean="0">
                <a:solidFill>
                  <a:srgbClr val="8F7C2D"/>
                </a:solidFill>
                <a:latin typeface="Times New Roman" pitchFamily="18" charset="0"/>
                <a:cs typeface="Times New Roman" pitchFamily="18" charset="0"/>
              </a:rPr>
              <a:t>When thou </a:t>
            </a:r>
            <a:r>
              <a:rPr lang="en-US" i="1" dirty="0" err="1" smtClean="0">
                <a:solidFill>
                  <a:srgbClr val="8F7C2D"/>
                </a:solidFill>
                <a:latin typeface="Times New Roman" pitchFamily="18" charset="0"/>
                <a:cs typeface="Times New Roman" pitchFamily="18" charset="0"/>
              </a:rPr>
              <a:t>comest</a:t>
            </a:r>
            <a:r>
              <a:rPr lang="en-US" i="1" dirty="0" smtClean="0">
                <a:solidFill>
                  <a:srgbClr val="8F7C2D"/>
                </a:solidFill>
                <a:latin typeface="Times New Roman" pitchFamily="18" charset="0"/>
                <a:cs typeface="Times New Roman" pitchFamily="18" charset="0"/>
              </a:rPr>
              <a:t> nigh unto a city to fight against it, then proclaim peace unto it.</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Isaiah 61:1</a:t>
            </a:r>
            <a:endParaRPr lang="en-US" dirty="0"/>
          </a:p>
        </p:txBody>
      </p:sp>
      <p:sp>
        <p:nvSpPr>
          <p:cNvPr id="3" name="Content Placeholder 2"/>
          <p:cNvSpPr>
            <a:spLocks noGrp="1"/>
          </p:cNvSpPr>
          <p:nvPr>
            <p:ph idx="1"/>
          </p:nvPr>
        </p:nvSpPr>
        <p:spPr>
          <a:xfrm>
            <a:off x="457200" y="2209800"/>
            <a:ext cx="8229600" cy="3916363"/>
          </a:xfrm>
        </p:spPr>
        <p:txBody>
          <a:bodyPr/>
          <a:lstStyle/>
          <a:p>
            <a:r>
              <a:rPr lang="en-US" i="1" dirty="0" smtClean="0">
                <a:solidFill>
                  <a:srgbClr val="8F7C2D"/>
                </a:solidFill>
                <a:latin typeface="Times New Roman" pitchFamily="18" charset="0"/>
                <a:cs typeface="Times New Roman" pitchFamily="18" charset="0"/>
              </a:rPr>
              <a:t>The Spirit of the Lord GOD [is] upon me; because the LORD hath anointed me to preach good tidings unto the meek; he hath sent me to bind up the brokenhearted, to proclaim liberty to the captives, and the opening of the prison to [them that are] bound;</a:t>
            </a:r>
            <a:endParaRPr lang="en-US" i="1" dirty="0">
              <a:solidFill>
                <a:srgbClr val="8F7C2D"/>
              </a:solidFill>
              <a:latin typeface="Times New Roman" pitchFamily="18" charset="0"/>
              <a:cs typeface="Times New Roman" pitchFamily="18"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Isaiah 61:2</a:t>
            </a:r>
            <a:endParaRPr lang="en-US" dirty="0"/>
          </a:p>
        </p:txBody>
      </p:sp>
      <p:sp>
        <p:nvSpPr>
          <p:cNvPr id="3" name="Content Placeholder 2"/>
          <p:cNvSpPr>
            <a:spLocks noGrp="1"/>
          </p:cNvSpPr>
          <p:nvPr>
            <p:ph idx="1"/>
          </p:nvPr>
        </p:nvSpPr>
        <p:spPr>
          <a:xfrm>
            <a:off x="457200" y="2362200"/>
            <a:ext cx="8229600" cy="3763963"/>
          </a:xfrm>
        </p:spPr>
        <p:txBody>
          <a:bodyPr/>
          <a:lstStyle/>
          <a:p>
            <a:r>
              <a:rPr lang="en-US" i="1" dirty="0" smtClean="0">
                <a:solidFill>
                  <a:srgbClr val="8F7C2D"/>
                </a:solidFill>
                <a:latin typeface="Times New Roman" pitchFamily="18" charset="0"/>
                <a:cs typeface="Times New Roman" pitchFamily="18" charset="0"/>
              </a:rPr>
              <a:t>To proclaim the acceptable year of the LORD, and the day of vengeance of our God; to comfort all that mourn;</a:t>
            </a:r>
            <a:endParaRPr lang="en-US" i="1" dirty="0">
              <a:solidFill>
                <a:srgbClr val="8F7C2D"/>
              </a:solidFill>
              <a:latin typeface="Times New Roman" pitchFamily="18" charset="0"/>
              <a:cs typeface="Times New Roman" pitchFamily="18"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Jeremiah 3:12</a:t>
            </a:r>
            <a:endParaRPr lang="en-US" dirty="0"/>
          </a:p>
        </p:txBody>
      </p:sp>
      <p:sp>
        <p:nvSpPr>
          <p:cNvPr id="3" name="Content Placeholder 2"/>
          <p:cNvSpPr>
            <a:spLocks noGrp="1"/>
          </p:cNvSpPr>
          <p:nvPr>
            <p:ph idx="1"/>
          </p:nvPr>
        </p:nvSpPr>
        <p:spPr>
          <a:xfrm>
            <a:off x="457200" y="2286000"/>
            <a:ext cx="8229600" cy="3840163"/>
          </a:xfrm>
        </p:spPr>
        <p:txBody>
          <a:bodyPr/>
          <a:lstStyle/>
          <a:p>
            <a:r>
              <a:rPr lang="en-US" i="1" dirty="0" smtClean="0">
                <a:solidFill>
                  <a:srgbClr val="8F7C2D"/>
                </a:solidFill>
                <a:latin typeface="Times New Roman" pitchFamily="18" charset="0"/>
                <a:cs typeface="Times New Roman" pitchFamily="18" charset="0"/>
              </a:rPr>
              <a:t>Go and proclaim these words toward the north, and say, Return, thou backsliding Israel, </a:t>
            </a:r>
            <a:r>
              <a:rPr lang="en-US" i="1" dirty="0" err="1" smtClean="0">
                <a:solidFill>
                  <a:srgbClr val="8F7C2D"/>
                </a:solidFill>
                <a:latin typeface="Times New Roman" pitchFamily="18" charset="0"/>
                <a:cs typeface="Times New Roman" pitchFamily="18" charset="0"/>
              </a:rPr>
              <a:t>saith</a:t>
            </a:r>
            <a:r>
              <a:rPr lang="en-US" i="1" dirty="0" smtClean="0">
                <a:solidFill>
                  <a:srgbClr val="8F7C2D"/>
                </a:solidFill>
                <a:latin typeface="Times New Roman" pitchFamily="18" charset="0"/>
                <a:cs typeface="Times New Roman" pitchFamily="18" charset="0"/>
              </a:rPr>
              <a:t> the LORD; [and] I will not cause mine anger to fall upon you: for I [am] merciful, </a:t>
            </a:r>
            <a:r>
              <a:rPr lang="en-US" i="1" dirty="0" err="1" smtClean="0">
                <a:solidFill>
                  <a:srgbClr val="8F7C2D"/>
                </a:solidFill>
                <a:latin typeface="Times New Roman" pitchFamily="18" charset="0"/>
                <a:cs typeface="Times New Roman" pitchFamily="18" charset="0"/>
              </a:rPr>
              <a:t>saith</a:t>
            </a:r>
            <a:r>
              <a:rPr lang="en-US" i="1" dirty="0" smtClean="0">
                <a:solidFill>
                  <a:srgbClr val="8F7C2D"/>
                </a:solidFill>
                <a:latin typeface="Times New Roman" pitchFamily="18" charset="0"/>
                <a:cs typeface="Times New Roman" pitchFamily="18" charset="0"/>
              </a:rPr>
              <a:t> the LORD, [and] I will not keep [anger] for ever.</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Jeremiah 7:2</a:t>
            </a:r>
            <a:endParaRPr lang="en-US" dirty="0"/>
          </a:p>
        </p:txBody>
      </p:sp>
      <p:sp>
        <p:nvSpPr>
          <p:cNvPr id="3" name="Content Placeholder 2"/>
          <p:cNvSpPr>
            <a:spLocks noGrp="1"/>
          </p:cNvSpPr>
          <p:nvPr>
            <p:ph idx="1"/>
          </p:nvPr>
        </p:nvSpPr>
        <p:spPr>
          <a:xfrm>
            <a:off x="457200" y="2286000"/>
            <a:ext cx="8229600" cy="3840163"/>
          </a:xfrm>
        </p:spPr>
        <p:txBody>
          <a:bodyPr/>
          <a:lstStyle/>
          <a:p>
            <a:r>
              <a:rPr lang="en-US" i="1" dirty="0" smtClean="0">
                <a:solidFill>
                  <a:srgbClr val="8F7C2D"/>
                </a:solidFill>
                <a:latin typeface="Times New Roman" pitchFamily="18" charset="0"/>
                <a:cs typeface="Times New Roman" pitchFamily="18" charset="0"/>
              </a:rPr>
              <a:t>Stand in the gate of the LORD'S house, and proclaim there this word, and say, Hear the word of the LORD, all [ye of] Judah, that enter in at these gates to worship the LORD.</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381000" y="1295401"/>
            <a:ext cx="8458200" cy="2305050"/>
          </a:xfrm>
        </p:spPr>
        <p:txBody>
          <a:bodyPr/>
          <a:lstStyle/>
          <a:p>
            <a:pPr eaLnBrk="1" hangingPunct="1"/>
            <a:r>
              <a:rPr lang="en-US" sz="3200" dirty="0" smtClean="0">
                <a:solidFill>
                  <a:srgbClr val="8F7C2D"/>
                </a:solidFill>
                <a:latin typeface="Times New Roman" pitchFamily="18" charset="0"/>
                <a:cs typeface="Times New Roman" pitchFamily="18" charset="0"/>
              </a:rPr>
              <a:t>Making Known the Gospel</a:t>
            </a:r>
            <a:br>
              <a:rPr lang="en-US" sz="3200" dirty="0" smtClean="0">
                <a:solidFill>
                  <a:srgbClr val="8F7C2D"/>
                </a:solidFill>
                <a:latin typeface="Times New Roman" pitchFamily="18" charset="0"/>
                <a:cs typeface="Times New Roman" pitchFamily="18" charset="0"/>
              </a:rPr>
            </a:br>
            <a:r>
              <a:rPr lang="en-US" dirty="0" smtClean="0">
                <a:solidFill>
                  <a:srgbClr val="8F7C2D"/>
                </a:solidFill>
                <a:latin typeface="Times New Roman" pitchFamily="18" charset="0"/>
                <a:cs typeface="Times New Roman" pitchFamily="18" charset="0"/>
              </a:rPr>
              <a:t/>
            </a:r>
            <a:br>
              <a:rPr lang="en-US" dirty="0" smtClean="0">
                <a:solidFill>
                  <a:srgbClr val="8F7C2D"/>
                </a:solidFill>
                <a:latin typeface="Times New Roman" pitchFamily="18" charset="0"/>
                <a:cs typeface="Times New Roman" pitchFamily="18" charset="0"/>
              </a:rPr>
            </a:br>
            <a:endParaRPr lang="en-US" sz="3600" i="1" dirty="0" smtClean="0">
              <a:solidFill>
                <a:srgbClr val="8F7C2D"/>
              </a:solidFill>
              <a:latin typeface="Times New Roman" pitchFamily="18" charset="0"/>
              <a:cs typeface="Times New Roman" pitchFamily="18" charset="0"/>
            </a:endParaRPr>
          </a:p>
        </p:txBody>
      </p:sp>
      <p:sp>
        <p:nvSpPr>
          <p:cNvPr id="6147" name="Rectangle 3"/>
          <p:cNvSpPr>
            <a:spLocks noGrp="1" noChangeArrowheads="1"/>
          </p:cNvSpPr>
          <p:nvPr>
            <p:ph type="subTitle" idx="1"/>
          </p:nvPr>
        </p:nvSpPr>
        <p:spPr>
          <a:xfrm>
            <a:off x="1371600" y="5257800"/>
            <a:ext cx="6400800" cy="381000"/>
          </a:xfrm>
        </p:spPr>
        <p:txBody>
          <a:bodyPr/>
          <a:lstStyle/>
          <a:p>
            <a:pPr algn="l" eaLnBrk="1" hangingPunct="1"/>
            <a:endParaRPr lang="en-US" sz="1800" dirty="0" smtClean="0">
              <a:solidFill>
                <a:srgbClr val="8F7C2D"/>
              </a:solidFill>
              <a:latin typeface="Times New Roman" pitchFamily="18" charset="0"/>
              <a:cs typeface="Times New Roman" pitchFamily="18"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Jeremiah 11:6</a:t>
            </a:r>
            <a:endParaRPr lang="en-US" dirty="0"/>
          </a:p>
        </p:txBody>
      </p:sp>
      <p:sp>
        <p:nvSpPr>
          <p:cNvPr id="3" name="Content Placeholder 2"/>
          <p:cNvSpPr>
            <a:spLocks noGrp="1"/>
          </p:cNvSpPr>
          <p:nvPr>
            <p:ph idx="1"/>
          </p:nvPr>
        </p:nvSpPr>
        <p:spPr>
          <a:xfrm>
            <a:off x="457200" y="2286000"/>
            <a:ext cx="8229600" cy="3840163"/>
          </a:xfrm>
        </p:spPr>
        <p:txBody>
          <a:bodyPr/>
          <a:lstStyle/>
          <a:p>
            <a:r>
              <a:rPr lang="en-US" i="1" dirty="0" smtClean="0">
                <a:solidFill>
                  <a:srgbClr val="8F7C2D"/>
                </a:solidFill>
                <a:latin typeface="Times New Roman" pitchFamily="18" charset="0"/>
                <a:cs typeface="Times New Roman" pitchFamily="18" charset="0"/>
              </a:rPr>
              <a:t>Then the LORD said unto me, Proclaim all these words in the cities of Judah, and in the streets of Jerusalem, saying, Hear ye the words of this covenant, and do them.</a:t>
            </a:r>
            <a:endParaRPr lang="en-US" i="1" dirty="0">
              <a:solidFill>
                <a:srgbClr val="8F7C2D"/>
              </a:solidFill>
              <a:latin typeface="Times New Roman" pitchFamily="18" charset="0"/>
              <a:cs typeface="Times New Roman" pitchFamily="18"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Jeremiah 19:2</a:t>
            </a:r>
            <a:endParaRPr lang="en-US" dirty="0"/>
          </a:p>
        </p:txBody>
      </p:sp>
      <p:sp>
        <p:nvSpPr>
          <p:cNvPr id="3" name="Content Placeholder 2"/>
          <p:cNvSpPr>
            <a:spLocks noGrp="1"/>
          </p:cNvSpPr>
          <p:nvPr>
            <p:ph idx="1"/>
          </p:nvPr>
        </p:nvSpPr>
        <p:spPr>
          <a:xfrm>
            <a:off x="457200" y="2286000"/>
            <a:ext cx="8229600" cy="3840163"/>
          </a:xfrm>
        </p:spPr>
        <p:txBody>
          <a:bodyPr/>
          <a:lstStyle/>
          <a:p>
            <a:r>
              <a:rPr lang="en-US" i="1" dirty="0" smtClean="0">
                <a:solidFill>
                  <a:srgbClr val="8F7C2D"/>
                </a:solidFill>
                <a:latin typeface="Times New Roman" pitchFamily="18" charset="0"/>
                <a:cs typeface="Times New Roman" pitchFamily="18" charset="0"/>
              </a:rPr>
              <a:t>And go forth unto the valley of the son of </a:t>
            </a:r>
            <a:r>
              <a:rPr lang="en-US" i="1" dirty="0" err="1" smtClean="0">
                <a:solidFill>
                  <a:srgbClr val="8F7C2D"/>
                </a:solidFill>
                <a:latin typeface="Times New Roman" pitchFamily="18" charset="0"/>
                <a:cs typeface="Times New Roman" pitchFamily="18" charset="0"/>
              </a:rPr>
              <a:t>Hinnom</a:t>
            </a:r>
            <a:r>
              <a:rPr lang="en-US" i="1" dirty="0" smtClean="0">
                <a:solidFill>
                  <a:srgbClr val="8F7C2D"/>
                </a:solidFill>
                <a:latin typeface="Times New Roman" pitchFamily="18" charset="0"/>
                <a:cs typeface="Times New Roman" pitchFamily="18" charset="0"/>
              </a:rPr>
              <a:t>, which [is] by the entry of the east gate, and proclaim there the words that I shall tell thee,</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Amos 4:5</a:t>
            </a:r>
            <a:endParaRPr lang="en-US" dirty="0"/>
          </a:p>
        </p:txBody>
      </p:sp>
      <p:sp>
        <p:nvSpPr>
          <p:cNvPr id="3" name="Content Placeholder 2"/>
          <p:cNvSpPr>
            <a:spLocks noGrp="1"/>
          </p:cNvSpPr>
          <p:nvPr>
            <p:ph idx="1"/>
          </p:nvPr>
        </p:nvSpPr>
        <p:spPr>
          <a:xfrm>
            <a:off x="457200" y="2286000"/>
            <a:ext cx="8229600" cy="3840163"/>
          </a:xfrm>
        </p:spPr>
        <p:txBody>
          <a:bodyPr/>
          <a:lstStyle/>
          <a:p>
            <a:r>
              <a:rPr lang="en-US" i="1" dirty="0" smtClean="0">
                <a:solidFill>
                  <a:srgbClr val="8F7C2D"/>
                </a:solidFill>
                <a:latin typeface="Times New Roman" pitchFamily="18" charset="0"/>
                <a:cs typeface="Times New Roman" pitchFamily="18" charset="0"/>
              </a:rPr>
              <a:t>And offer a sacrifice of thanksgiving with leaven, and proclaim [and] publish the free offerings: for this </a:t>
            </a:r>
            <a:r>
              <a:rPr lang="en-US" i="1" dirty="0" err="1" smtClean="0">
                <a:solidFill>
                  <a:srgbClr val="8F7C2D"/>
                </a:solidFill>
                <a:latin typeface="Times New Roman" pitchFamily="18" charset="0"/>
                <a:cs typeface="Times New Roman" pitchFamily="18" charset="0"/>
              </a:rPr>
              <a:t>liketh</a:t>
            </a:r>
            <a:r>
              <a:rPr lang="en-US" i="1" dirty="0" smtClean="0">
                <a:solidFill>
                  <a:srgbClr val="8F7C2D"/>
                </a:solidFill>
                <a:latin typeface="Times New Roman" pitchFamily="18" charset="0"/>
                <a:cs typeface="Times New Roman" pitchFamily="18" charset="0"/>
              </a:rPr>
              <a:t> you, O ye children of Israel, </a:t>
            </a:r>
            <a:r>
              <a:rPr lang="en-US" i="1" dirty="0" err="1" smtClean="0">
                <a:solidFill>
                  <a:srgbClr val="8F7C2D"/>
                </a:solidFill>
                <a:latin typeface="Times New Roman" pitchFamily="18" charset="0"/>
                <a:cs typeface="Times New Roman" pitchFamily="18" charset="0"/>
              </a:rPr>
              <a:t>saith</a:t>
            </a:r>
            <a:r>
              <a:rPr lang="en-US" i="1" dirty="0" smtClean="0">
                <a:solidFill>
                  <a:srgbClr val="8F7C2D"/>
                </a:solidFill>
                <a:latin typeface="Times New Roman" pitchFamily="18" charset="0"/>
                <a:cs typeface="Times New Roman" pitchFamily="18" charset="0"/>
              </a:rPr>
              <a:t> the Lord GOD.</a:t>
            </a:r>
            <a:endParaRPr lang="en-US" i="1" dirty="0">
              <a:solidFill>
                <a:srgbClr val="8F7C2D"/>
              </a:solidFill>
              <a:latin typeface="Times New Roman" pitchFamily="18" charset="0"/>
              <a:cs typeface="Times New Roman" pitchFamily="18"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8F7C2D"/>
                </a:solidFill>
                <a:latin typeface="Times New Roman" pitchFamily="18" charset="0"/>
                <a:cs typeface="Times New Roman" pitchFamily="18" charset="0"/>
              </a:rPr>
              <a:t>Brown-Driver-Briggs’ Hebrew Definitions</a:t>
            </a:r>
            <a:endParaRPr lang="en-US" sz="3600" i="1" dirty="0">
              <a:solidFill>
                <a:srgbClr val="8F7C2D"/>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2200" b="1" dirty="0" smtClean="0">
                <a:solidFill>
                  <a:srgbClr val="8F7C2D"/>
                </a:solidFill>
                <a:latin typeface="Times New Roman" pitchFamily="18" charset="0"/>
                <a:cs typeface="Times New Roman" pitchFamily="18" charset="0"/>
              </a:rPr>
              <a:t>H7121</a:t>
            </a:r>
          </a:p>
          <a:p>
            <a:r>
              <a:rPr lang="he-IL" sz="2200" dirty="0" smtClean="0">
                <a:solidFill>
                  <a:srgbClr val="8F7C2D"/>
                </a:solidFill>
                <a:latin typeface="Times New Roman" pitchFamily="18" charset="0"/>
                <a:cs typeface="Times New Roman" pitchFamily="18" charset="0"/>
              </a:rPr>
              <a:t>קרא</a:t>
            </a:r>
            <a:endParaRPr lang="en-US" sz="2200" dirty="0" smtClean="0">
              <a:solidFill>
                <a:srgbClr val="8F7C2D"/>
              </a:solidFill>
              <a:latin typeface="Times New Roman" pitchFamily="18" charset="0"/>
              <a:cs typeface="Times New Roman" pitchFamily="18" charset="0"/>
            </a:endParaRPr>
          </a:p>
          <a:p>
            <a:r>
              <a:rPr lang="en-US" sz="2200" dirty="0" err="1" smtClean="0">
                <a:solidFill>
                  <a:srgbClr val="8F7C2D"/>
                </a:solidFill>
                <a:latin typeface="Times New Roman" pitchFamily="18" charset="0"/>
                <a:cs typeface="Times New Roman" pitchFamily="18" charset="0"/>
              </a:rPr>
              <a:t>qâra</a:t>
            </a:r>
            <a:r>
              <a:rPr lang="en-US" sz="2200" dirty="0" smtClean="0">
                <a:solidFill>
                  <a:srgbClr val="8F7C2D"/>
                </a:solidFill>
                <a:latin typeface="Times New Roman" pitchFamily="18" charset="0"/>
                <a:cs typeface="Times New Roman" pitchFamily="18" charset="0"/>
              </a:rPr>
              <a:t>̂'</a:t>
            </a:r>
          </a:p>
          <a:p>
            <a:r>
              <a:rPr lang="en-US" sz="2200" b="1" dirty="0" smtClean="0">
                <a:solidFill>
                  <a:srgbClr val="8F7C2D"/>
                </a:solidFill>
                <a:latin typeface="Times New Roman" pitchFamily="18" charset="0"/>
                <a:cs typeface="Times New Roman" pitchFamily="18" charset="0"/>
              </a:rPr>
              <a:t>BDB Definition:</a:t>
            </a:r>
          </a:p>
          <a:p>
            <a:r>
              <a:rPr lang="en-US" sz="2200" dirty="0" smtClean="0">
                <a:solidFill>
                  <a:srgbClr val="8F7C2D"/>
                </a:solidFill>
                <a:latin typeface="Times New Roman" pitchFamily="18" charset="0"/>
                <a:cs typeface="Times New Roman" pitchFamily="18" charset="0"/>
              </a:rPr>
              <a:t>1) to call, call out, recite, read, cry out, proclaim</a:t>
            </a:r>
          </a:p>
          <a:p>
            <a:r>
              <a:rPr lang="en-US" sz="2200" dirty="0" smtClean="0">
                <a:solidFill>
                  <a:srgbClr val="8F7C2D"/>
                </a:solidFill>
                <a:latin typeface="Times New Roman" pitchFamily="18" charset="0"/>
                <a:cs typeface="Times New Roman" pitchFamily="18" charset="0"/>
              </a:rPr>
              <a:t>1a) (</a:t>
            </a:r>
            <a:r>
              <a:rPr lang="en-US" sz="2200" dirty="0" err="1" smtClean="0">
                <a:solidFill>
                  <a:srgbClr val="8F7C2D"/>
                </a:solidFill>
                <a:latin typeface="Times New Roman" pitchFamily="18" charset="0"/>
                <a:cs typeface="Times New Roman" pitchFamily="18" charset="0"/>
              </a:rPr>
              <a:t>Qal</a:t>
            </a:r>
            <a:r>
              <a:rPr lang="en-US" sz="2200" dirty="0" smtClean="0">
                <a:solidFill>
                  <a:srgbClr val="8F7C2D"/>
                </a:solidFill>
                <a:latin typeface="Times New Roman" pitchFamily="18" charset="0"/>
                <a:cs typeface="Times New Roman" pitchFamily="18" charset="0"/>
              </a:rPr>
              <a:t>)</a:t>
            </a:r>
          </a:p>
          <a:p>
            <a:pPr lvl="1"/>
            <a:r>
              <a:rPr lang="en-US" sz="2200" dirty="0" smtClean="0">
                <a:solidFill>
                  <a:srgbClr val="8F7C2D"/>
                </a:solidFill>
                <a:latin typeface="Times New Roman" pitchFamily="18" charset="0"/>
                <a:cs typeface="Times New Roman" pitchFamily="18" charset="0"/>
              </a:rPr>
              <a:t>1a1) to call, cry, utter a loud sound</a:t>
            </a:r>
          </a:p>
          <a:p>
            <a:pPr lvl="1"/>
            <a:r>
              <a:rPr lang="en-US" sz="2200" dirty="0" smtClean="0">
                <a:solidFill>
                  <a:srgbClr val="8F7C2D"/>
                </a:solidFill>
                <a:latin typeface="Times New Roman" pitchFamily="18" charset="0"/>
                <a:cs typeface="Times New Roman" pitchFamily="18" charset="0"/>
              </a:rPr>
              <a:t>1a2) to call unto, cry (for help), call (with name of God)</a:t>
            </a:r>
          </a:p>
          <a:p>
            <a:pPr lvl="1"/>
            <a:r>
              <a:rPr lang="en-US" sz="2200" dirty="0" smtClean="0">
                <a:solidFill>
                  <a:srgbClr val="8F7C2D"/>
                </a:solidFill>
                <a:latin typeface="Times New Roman" pitchFamily="18" charset="0"/>
                <a:cs typeface="Times New Roman" pitchFamily="18" charset="0"/>
              </a:rPr>
              <a:t>1a3) to proclaim</a:t>
            </a:r>
          </a:p>
          <a:p>
            <a:pPr lvl="1"/>
            <a:r>
              <a:rPr lang="en-US" sz="2200" dirty="0" smtClean="0">
                <a:solidFill>
                  <a:srgbClr val="8F7C2D"/>
                </a:solidFill>
                <a:latin typeface="Times New Roman" pitchFamily="18" charset="0"/>
                <a:cs typeface="Times New Roman" pitchFamily="18" charset="0"/>
              </a:rPr>
              <a:t>1a4) to read aloud, read (to oneself), read</a:t>
            </a:r>
          </a:p>
          <a:p>
            <a:pPr lvl="1"/>
            <a:r>
              <a:rPr lang="en-US" sz="2400" dirty="0" smtClean="0">
                <a:solidFill>
                  <a:srgbClr val="8F7C2D"/>
                </a:solidFill>
                <a:latin typeface="Times New Roman" pitchFamily="18" charset="0"/>
                <a:cs typeface="Times New Roman" pitchFamily="18" charset="0"/>
              </a:rPr>
              <a:t>1a5) to summon, invite, call for, call and commission, appoint, call and endow</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i="1" dirty="0" smtClean="0">
                <a:solidFill>
                  <a:srgbClr val="8F7C2D"/>
                </a:solidFill>
                <a:latin typeface="Times New Roman" pitchFamily="18" charset="0"/>
                <a:cs typeface="Times New Roman" pitchFamily="18" charset="0"/>
              </a:rPr>
              <a:t>Brown-Driver-Briggs’ Hebrew Definitions cont.</a:t>
            </a:r>
            <a:endParaRPr lang="en-US" sz="3200" dirty="0"/>
          </a:p>
        </p:txBody>
      </p:sp>
      <p:sp>
        <p:nvSpPr>
          <p:cNvPr id="3" name="Content Placeholder 2"/>
          <p:cNvSpPr>
            <a:spLocks noGrp="1"/>
          </p:cNvSpPr>
          <p:nvPr>
            <p:ph idx="1"/>
          </p:nvPr>
        </p:nvSpPr>
        <p:spPr/>
        <p:txBody>
          <a:bodyPr/>
          <a:lstStyle/>
          <a:p>
            <a:pPr lvl="1"/>
            <a:r>
              <a:rPr lang="en-US" sz="2200" dirty="0" smtClean="0">
                <a:solidFill>
                  <a:srgbClr val="8F7C2D"/>
                </a:solidFill>
                <a:latin typeface="Times New Roman" pitchFamily="18" charset="0"/>
                <a:cs typeface="Times New Roman" pitchFamily="18" charset="0"/>
              </a:rPr>
              <a:t>1a6) to call, name, give name to, call by</a:t>
            </a:r>
          </a:p>
          <a:p>
            <a:r>
              <a:rPr lang="en-US" sz="2200" dirty="0" smtClean="0">
                <a:solidFill>
                  <a:srgbClr val="8F7C2D"/>
                </a:solidFill>
                <a:latin typeface="Times New Roman" pitchFamily="18" charset="0"/>
                <a:cs typeface="Times New Roman" pitchFamily="18" charset="0"/>
              </a:rPr>
              <a:t>1b) (</a:t>
            </a:r>
            <a:r>
              <a:rPr lang="en-US" sz="2200" dirty="0" err="1" smtClean="0">
                <a:solidFill>
                  <a:srgbClr val="8F7C2D"/>
                </a:solidFill>
                <a:latin typeface="Times New Roman" pitchFamily="18" charset="0"/>
                <a:cs typeface="Times New Roman" pitchFamily="18" charset="0"/>
              </a:rPr>
              <a:t>Niphal</a:t>
            </a:r>
            <a:r>
              <a:rPr lang="en-US" sz="2200" dirty="0" smtClean="0">
                <a:solidFill>
                  <a:srgbClr val="8F7C2D"/>
                </a:solidFill>
                <a:latin typeface="Times New Roman" pitchFamily="18" charset="0"/>
                <a:cs typeface="Times New Roman" pitchFamily="18" charset="0"/>
              </a:rPr>
              <a:t>)</a:t>
            </a:r>
          </a:p>
          <a:p>
            <a:pPr lvl="1"/>
            <a:r>
              <a:rPr lang="en-US" sz="2200" dirty="0" smtClean="0">
                <a:solidFill>
                  <a:srgbClr val="8F7C2D"/>
                </a:solidFill>
                <a:latin typeface="Times New Roman" pitchFamily="18" charset="0"/>
                <a:cs typeface="Times New Roman" pitchFamily="18" charset="0"/>
              </a:rPr>
              <a:t>1b1) to call oneself</a:t>
            </a:r>
          </a:p>
          <a:p>
            <a:pPr lvl="1"/>
            <a:r>
              <a:rPr lang="en-US" sz="2200" dirty="0" smtClean="0">
                <a:solidFill>
                  <a:srgbClr val="8F7C2D"/>
                </a:solidFill>
                <a:latin typeface="Times New Roman" pitchFamily="18" charset="0"/>
                <a:cs typeface="Times New Roman" pitchFamily="18" charset="0"/>
              </a:rPr>
              <a:t>1b2) to be called, be proclaimed, be read aloud, be summoned, be named</a:t>
            </a:r>
          </a:p>
          <a:p>
            <a:r>
              <a:rPr lang="en-US" sz="2200" dirty="0" smtClean="0">
                <a:solidFill>
                  <a:srgbClr val="8F7C2D"/>
                </a:solidFill>
                <a:latin typeface="Times New Roman" pitchFamily="18" charset="0"/>
                <a:cs typeface="Times New Roman" pitchFamily="18" charset="0"/>
              </a:rPr>
              <a:t>1c) (</a:t>
            </a:r>
            <a:r>
              <a:rPr lang="en-US" sz="2200" dirty="0" err="1" smtClean="0">
                <a:solidFill>
                  <a:srgbClr val="8F7C2D"/>
                </a:solidFill>
                <a:latin typeface="Times New Roman" pitchFamily="18" charset="0"/>
                <a:cs typeface="Times New Roman" pitchFamily="18" charset="0"/>
              </a:rPr>
              <a:t>Pual</a:t>
            </a:r>
            <a:r>
              <a:rPr lang="en-US" sz="2200" dirty="0" smtClean="0">
                <a:solidFill>
                  <a:srgbClr val="8F7C2D"/>
                </a:solidFill>
                <a:latin typeface="Times New Roman" pitchFamily="18" charset="0"/>
                <a:cs typeface="Times New Roman" pitchFamily="18" charset="0"/>
              </a:rPr>
              <a:t>) to be called, be named, be called out, be chosen</a:t>
            </a:r>
          </a:p>
          <a:p>
            <a:r>
              <a:rPr lang="en-US" sz="2200" b="1" dirty="0" smtClean="0">
                <a:solidFill>
                  <a:srgbClr val="8F7C2D"/>
                </a:solidFill>
                <a:latin typeface="Times New Roman" pitchFamily="18" charset="0"/>
                <a:cs typeface="Times New Roman" pitchFamily="18" charset="0"/>
              </a:rPr>
              <a:t>Part of Speech: verb</a:t>
            </a:r>
          </a:p>
          <a:p>
            <a:r>
              <a:rPr lang="en-US" sz="2200" b="1" dirty="0" smtClean="0">
                <a:solidFill>
                  <a:srgbClr val="8F7C2D"/>
                </a:solidFill>
                <a:latin typeface="Times New Roman" pitchFamily="18" charset="0"/>
                <a:cs typeface="Times New Roman" pitchFamily="18" charset="0"/>
              </a:rPr>
              <a:t>A Related Word by BDB/Strong’s Number: a primitive root [rather identical with H7122 through the idea of accosting a person met]</a:t>
            </a:r>
          </a:p>
          <a:p>
            <a:r>
              <a:rPr lang="en-US" sz="2200" b="1" dirty="0" smtClean="0">
                <a:solidFill>
                  <a:srgbClr val="8F7C2D"/>
                </a:solidFill>
                <a:latin typeface="Times New Roman" pitchFamily="18" charset="0"/>
                <a:cs typeface="Times New Roman" pitchFamily="18" charset="0"/>
              </a:rPr>
              <a:t>Same Word by TWOT Number: 2063</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2400" b="1" dirty="0" smtClean="0">
                <a:solidFill>
                  <a:srgbClr val="8F7C2D"/>
                </a:solidFill>
                <a:latin typeface="Times New Roman" pitchFamily="18" charset="0"/>
                <a:cs typeface="Times New Roman" pitchFamily="18" charset="0"/>
              </a:rPr>
              <a:t>H7121</a:t>
            </a:r>
          </a:p>
          <a:p>
            <a:r>
              <a:rPr lang="he-IL" sz="2400" dirty="0" smtClean="0">
                <a:solidFill>
                  <a:srgbClr val="8F7C2D"/>
                </a:solidFill>
                <a:latin typeface="Times New Roman" pitchFamily="18" charset="0"/>
                <a:cs typeface="Times New Roman" pitchFamily="18" charset="0"/>
              </a:rPr>
              <a:t>קרא</a:t>
            </a:r>
            <a:endParaRPr lang="en-US" sz="2400" dirty="0" smtClean="0">
              <a:solidFill>
                <a:srgbClr val="8F7C2D"/>
              </a:solidFill>
              <a:latin typeface="Times New Roman" pitchFamily="18" charset="0"/>
              <a:cs typeface="Times New Roman" pitchFamily="18" charset="0"/>
            </a:endParaRPr>
          </a:p>
          <a:p>
            <a:r>
              <a:rPr lang="en-US" sz="2400" dirty="0" err="1" smtClean="0">
                <a:solidFill>
                  <a:srgbClr val="8F7C2D"/>
                </a:solidFill>
                <a:latin typeface="Times New Roman" pitchFamily="18" charset="0"/>
                <a:cs typeface="Times New Roman" pitchFamily="18" charset="0"/>
              </a:rPr>
              <a:t>qâra</a:t>
            </a:r>
            <a:r>
              <a:rPr lang="en-US" sz="2400" dirty="0" smtClean="0">
                <a:solidFill>
                  <a:srgbClr val="8F7C2D"/>
                </a:solidFill>
                <a:latin typeface="Times New Roman" pitchFamily="18" charset="0"/>
                <a:cs typeface="Times New Roman" pitchFamily="18" charset="0"/>
              </a:rPr>
              <a:t>̂'</a:t>
            </a:r>
          </a:p>
          <a:p>
            <a:r>
              <a:rPr lang="en-US" sz="2400" i="1" dirty="0" err="1" smtClean="0">
                <a:solidFill>
                  <a:srgbClr val="8F7C2D"/>
                </a:solidFill>
                <a:latin typeface="Times New Roman" pitchFamily="18" charset="0"/>
                <a:cs typeface="Times New Roman" pitchFamily="18" charset="0"/>
              </a:rPr>
              <a:t>kaw</a:t>
            </a:r>
            <a:r>
              <a:rPr lang="en-US" sz="2400" i="1" dirty="0" smtClean="0">
                <a:solidFill>
                  <a:srgbClr val="8F7C2D"/>
                </a:solidFill>
                <a:latin typeface="Times New Roman" pitchFamily="18" charset="0"/>
                <a:cs typeface="Times New Roman" pitchFamily="18" charset="0"/>
              </a:rPr>
              <a:t>-raw'</a:t>
            </a:r>
          </a:p>
          <a:p>
            <a:r>
              <a:rPr lang="en-US" sz="2400" dirty="0" smtClean="0">
                <a:solidFill>
                  <a:srgbClr val="8F7C2D"/>
                </a:solidFill>
                <a:latin typeface="Times New Roman" pitchFamily="18" charset="0"/>
                <a:cs typeface="Times New Roman" pitchFamily="18" charset="0"/>
              </a:rPr>
              <a:t>A primitive root (rather identical with H7122 through the idea of </a:t>
            </a:r>
            <a:r>
              <a:rPr lang="en-US" sz="2400" i="1" dirty="0" smtClean="0">
                <a:solidFill>
                  <a:srgbClr val="8F7C2D"/>
                </a:solidFill>
                <a:latin typeface="Times New Roman" pitchFamily="18" charset="0"/>
                <a:cs typeface="Times New Roman" pitchFamily="18" charset="0"/>
              </a:rPr>
              <a:t>accosting a person met); to call out to (that is, properly address by name, but used in a wide variety of applications): - </a:t>
            </a:r>
            <a:r>
              <a:rPr lang="en-US" sz="2400" i="1" dirty="0" err="1" smtClean="0">
                <a:solidFill>
                  <a:srgbClr val="8F7C2D"/>
                </a:solidFill>
                <a:latin typeface="Times New Roman" pitchFamily="18" charset="0"/>
                <a:cs typeface="Times New Roman" pitchFamily="18" charset="0"/>
              </a:rPr>
              <a:t>bewray</a:t>
            </a:r>
            <a:r>
              <a:rPr lang="en-US" sz="2400" i="1" dirty="0" smtClean="0">
                <a:solidFill>
                  <a:srgbClr val="8F7C2D"/>
                </a:solidFill>
                <a:latin typeface="Times New Roman" pitchFamily="18" charset="0"/>
                <a:cs typeface="Times New Roman" pitchFamily="18" charset="0"/>
              </a:rPr>
              <a:t> [self], that are bidden, call (for, forth, self, upon), cry (unto), (be) famous, guest, invite, mention, (give) name, preach, (make) proclaim (-</a:t>
            </a:r>
            <a:r>
              <a:rPr lang="en-US" sz="2400" i="1" dirty="0" err="1" smtClean="0">
                <a:solidFill>
                  <a:srgbClr val="8F7C2D"/>
                </a:solidFill>
                <a:latin typeface="Times New Roman" pitchFamily="18" charset="0"/>
                <a:cs typeface="Times New Roman" pitchFamily="18" charset="0"/>
              </a:rPr>
              <a:t>ation</a:t>
            </a:r>
            <a:r>
              <a:rPr lang="en-US" sz="2400" i="1" dirty="0" smtClean="0">
                <a:solidFill>
                  <a:srgbClr val="8F7C2D"/>
                </a:solidFill>
                <a:latin typeface="Times New Roman" pitchFamily="18" charset="0"/>
                <a:cs typeface="Times New Roman" pitchFamily="18" charset="0"/>
              </a:rPr>
              <a:t>), pronounce, publish, read, renowned, say.</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King James Concordance</a:t>
            </a:r>
            <a:endParaRPr lang="en-US" i="1" dirty="0">
              <a:solidFill>
                <a:srgbClr val="8F7C2D"/>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2000" b="1" dirty="0" smtClean="0">
                <a:solidFill>
                  <a:srgbClr val="8F7C2D"/>
                </a:solidFill>
                <a:latin typeface="Times New Roman" pitchFamily="18" charset="0"/>
                <a:cs typeface="Times New Roman" pitchFamily="18" charset="0"/>
              </a:rPr>
              <a:t>H7121</a:t>
            </a:r>
          </a:p>
          <a:p>
            <a:r>
              <a:rPr lang="he-IL" sz="2000" dirty="0" smtClean="0">
                <a:solidFill>
                  <a:srgbClr val="8F7C2D"/>
                </a:solidFill>
                <a:latin typeface="Times New Roman" pitchFamily="18" charset="0"/>
                <a:cs typeface="Times New Roman" pitchFamily="18" charset="0"/>
              </a:rPr>
              <a:t>קרא</a:t>
            </a:r>
            <a:endParaRPr lang="en-US" sz="2000" dirty="0" smtClean="0">
              <a:solidFill>
                <a:srgbClr val="8F7C2D"/>
              </a:solidFill>
              <a:latin typeface="Times New Roman" pitchFamily="18" charset="0"/>
              <a:cs typeface="Times New Roman" pitchFamily="18" charset="0"/>
            </a:endParaRPr>
          </a:p>
          <a:p>
            <a:r>
              <a:rPr lang="en-US" sz="2000" dirty="0" err="1" smtClean="0">
                <a:solidFill>
                  <a:srgbClr val="8F7C2D"/>
                </a:solidFill>
                <a:latin typeface="Times New Roman" pitchFamily="18" charset="0"/>
                <a:cs typeface="Times New Roman" pitchFamily="18" charset="0"/>
              </a:rPr>
              <a:t>qâra</a:t>
            </a:r>
            <a:r>
              <a:rPr lang="en-US" sz="2000" dirty="0" smtClean="0">
                <a:solidFill>
                  <a:srgbClr val="8F7C2D"/>
                </a:solidFill>
                <a:latin typeface="Times New Roman" pitchFamily="18" charset="0"/>
                <a:cs typeface="Times New Roman" pitchFamily="18" charset="0"/>
              </a:rPr>
              <a:t>̂'</a:t>
            </a:r>
          </a:p>
          <a:p>
            <a:r>
              <a:rPr lang="en-US" sz="2000" b="1" dirty="0" smtClean="0">
                <a:solidFill>
                  <a:srgbClr val="8F7C2D"/>
                </a:solidFill>
                <a:latin typeface="Times New Roman" pitchFamily="18" charset="0"/>
                <a:cs typeface="Times New Roman" pitchFamily="18" charset="0"/>
              </a:rPr>
              <a:t>Total KJV Occurrences: 734</a:t>
            </a:r>
          </a:p>
          <a:p>
            <a:r>
              <a:rPr lang="en-US" sz="2000" b="1" dirty="0" smtClean="0">
                <a:solidFill>
                  <a:srgbClr val="8F7C2D"/>
                </a:solidFill>
                <a:latin typeface="Times New Roman" pitchFamily="18" charset="0"/>
                <a:cs typeface="Times New Roman" pitchFamily="18" charset="0"/>
              </a:rPr>
              <a:t>called, 379</a:t>
            </a:r>
          </a:p>
          <a:p>
            <a:r>
              <a:rPr lang="en-US" sz="2000" u="sng" dirty="0" smtClean="0">
                <a:solidFill>
                  <a:srgbClr val="8F7C2D"/>
                </a:solidFill>
                <a:latin typeface="Times New Roman" pitchFamily="18" charset="0"/>
                <a:cs typeface="Times New Roman" pitchFamily="18" charset="0"/>
              </a:rPr>
              <a:t>Gen_1:5 (2), Gen_1:8, Gen_1:10 (2), Gen_2:19, Gen_2:23, Gen_3:9, Gen_3:20, Gen_4:17, Gen_4:25-26 (2), Gen_5:2-3 (2), Gen_5:29, Gen_11:9, Gen_12:8, Gen_12:18, Gen_13:4, Gen_16:13-15 (3), Gen_19:5 (2), Gen_19:22, Gen_19:37-38 (2), Gen_20:8-9 (2), Gen_21:3, Gen_21:12, Gen_21:17, Gen_21:31, Gen_21:33, Gen_22:11, Gen_22:14-15 (2), Gen_24:58, Gen_25:25-26 (2), Gen_25:30, Gen_26:9, Gen_26:18 (2), Gen_26:20-22 (3), Gen_26:25, Gen_26:33, Gen_27:1, Gen_27:42, Gen_28:1, Gen_28:19, Gen_29:32-35 (4), Gen_30:6, Gen_30:8, Gen_30:11, Gen_30:13, Gen_30:18, Gen_30:20-21 (2), Gen_30:24, Job_17:14</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King James Concordance cont.</a:t>
            </a:r>
            <a:endParaRPr lang="en-US" dirty="0"/>
          </a:p>
        </p:txBody>
      </p:sp>
      <p:sp>
        <p:nvSpPr>
          <p:cNvPr id="3" name="Content Placeholder 2"/>
          <p:cNvSpPr>
            <a:spLocks noGrp="1"/>
          </p:cNvSpPr>
          <p:nvPr>
            <p:ph idx="1"/>
          </p:nvPr>
        </p:nvSpPr>
        <p:spPr/>
        <p:txBody>
          <a:bodyPr/>
          <a:lstStyle/>
          <a:p>
            <a:r>
              <a:rPr lang="en-US" sz="2000" u="sng" dirty="0" smtClean="0">
                <a:solidFill>
                  <a:srgbClr val="8F7C2D"/>
                </a:solidFill>
                <a:latin typeface="Times New Roman" pitchFamily="18" charset="0"/>
                <a:cs typeface="Times New Roman" pitchFamily="18" charset="0"/>
              </a:rPr>
              <a:t>Gen_31:4, Gen_31:47-48 (3), Gen_31:54, Gen_32:2, Gen_32:30, Gen_33:17, Gen_33:20, Gen_35:7-8 (2), Gen_35:10 (2), Gen_35:15, Gen_35:18 (2), Gen_38:3-5 (3), Gen_38:29-30 (2), Gen_39:14, Gen_41:8, Gen_41:14, Gen_41:45, Gen_41:51-52 (2), Gen_47:29, Gen_48:6, Gen_49:1, Gen_50:11, Exo_1:18, Exo_2:8, Exo_2:10, Exo_2:22, Exo_3:4, Exo_7:11, Exo_8:8, Exo_8:25, Exo_9:27, Exo_10:16, Exo_10:24, Exo_12:21, Exo_12:31, Exo_15:23, Exo_16:31, Exo_17:7, Exo_17:15, Exo_19:3, Exo_19:7, Exo_19:20, Exo_24:16, Exo_31:2, Exo_33:7, Exo_34:31, Exo_35:30, Exo_36:2, Lev_9:1 (2), Lev_10:4, Num_11:3, Num_11:34, Num_12:5, Num_13:16, Num_13:24, Num_21:3, Num_24:10, Num_25:2, Num_32:41-42 (2), Deu_3:13-14 (2), Deu_15:1-2 (2), Deu_28:10 (2), Deu_29:2, Deu_31:7, Jos_4:4, Jos_5:9, Jos_6:6, Jos_7:26, Jos_9:22, Jos_10:24, Jos_19:47, Jos_22:1, Jos_22:34, Jos_23:2, Jos_24:1, Jos_24:9, Jdg_1:17, Jdg_1:26, Jdg_4:5-6 (2), Jdg_6:24, Jdg_6:32, Jdg_9:54, Jdg_10:4, Jdg_13:24, Jdg_14:15, Jdg_15:17-19 (3), </a:t>
            </a:r>
            <a:endParaRPr lang="en-US" sz="2000" b="1" dirty="0" smtClean="0">
              <a:solidFill>
                <a:srgbClr val="8F7C2D"/>
              </a:solidFill>
              <a:latin typeface="Times New Roman" pitchFamily="18" charset="0"/>
              <a:cs typeface="Times New Roman" pitchFamily="18"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King James Concordance cont.</a:t>
            </a:r>
            <a:endParaRPr lang="en-US" dirty="0"/>
          </a:p>
        </p:txBody>
      </p:sp>
      <p:sp>
        <p:nvSpPr>
          <p:cNvPr id="3" name="Content Placeholder 2"/>
          <p:cNvSpPr>
            <a:spLocks noGrp="1"/>
          </p:cNvSpPr>
          <p:nvPr>
            <p:ph idx="1"/>
          </p:nvPr>
        </p:nvSpPr>
        <p:spPr/>
        <p:txBody>
          <a:bodyPr/>
          <a:lstStyle/>
          <a:p>
            <a:r>
              <a:rPr lang="en-US" sz="2000" u="sng" dirty="0" smtClean="0">
                <a:solidFill>
                  <a:srgbClr val="8F7C2D"/>
                </a:solidFill>
                <a:latin typeface="Times New Roman" pitchFamily="18" charset="0"/>
                <a:cs typeface="Times New Roman" pitchFamily="18" charset="0"/>
              </a:rPr>
              <a:t>Jdg_16:18-19 (2), Jdg_16:25, Jdg_16:28, Jdg_18:12, Jdg_18:29, Rth_4:17, 1Sa_1:20, 1Sa_3:4-6 (4), 1Sa_3:8 (2), 1Sa_3:10, 1Sa_3:16, 1Sa_6:2, 1Sa_7:12, 1Sa_9:9, 1Sa_9:26, 1Sa_12:18, 1Sa_16:5, 1Sa_16:8, 1Sa_19:7, 1Sa_28:15, 1Sa_29:6, 2Sa_1:7, 2Sa_2:15-16 (2), 2Sa_2:26, 2Sa_5:9, 2Sa_5:20, 2Sa_6:2, 2Sa_6:8, 2Sa_9:2, 2Sa_9:9, 2Sa_11:13, 2Sa_12:24-25 (2), 2Sa_12:28, 2Sa_13:17, 2Sa_14:33, 2Sa_15:2, 2Sa_15:11, 2Sa_18:18 (2), 2Sa_18:26, 2Sa_18:28, 2Sa_21:2, 2Sa_22:7, 1Ki_1:9-10 (2), 1Ki_1:19 (2), 1Ki_1:25-26 (2), 1Ki_2:36, 1Ki_2:42, 1Ki_7:21 (2), 1Ki_8:43, 1Ki_9:13, 1Ki_12:3, 1Ki_12:20, 1Ki_16:24, 1Ki_17:10-11 (2), 1Ki_18:3, 1Ki_18:26, 1Ki_20:7, 1Ki_22:9, 2Ki_3:10, 2Ki_3:13, 2Ki_4:12, 2Ki_4:15, 2Ki_4:22, 2Ki_4:36 (2), 2Ki_6:11, 2Ki_7:10-11 (2), 2Ki_9:1 (2), 2Ki_14:7 (2), 2Ki_18:4, 2Ki_18:18, 1Ch_4:9-10 (2), 1Ch_6:65, 1Ch_7:16, 1Ch_7:23, 1Ch_11:7, 1Ch_13:6, 1Ch_15:11 (3), 1Ch_21:26, 1Ch_22:6, 2Ch_3:17, 2Ch_6:33, 2Ch_7:14, 2Ch_10:3, 2Ch_18:8, 2Ch_20:26, 2Ch_24:6, Ezr_2:61, Neh_5:12, Neh_7:63, Est_2:14, Est_3:12, Est_4:5, </a:t>
            </a:r>
            <a:endParaRPr lang="en-US" sz="2000" b="1" dirty="0" smtClean="0">
              <a:solidFill>
                <a:srgbClr val="8F7C2D"/>
              </a:solidFill>
              <a:latin typeface="Times New Roman" pitchFamily="18" charset="0"/>
              <a:cs typeface="Times New Roman" pitchFamily="18" charset="0"/>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King James Concordance cont.</a:t>
            </a:r>
            <a:endParaRPr lang="en-US" dirty="0"/>
          </a:p>
        </p:txBody>
      </p:sp>
      <p:sp>
        <p:nvSpPr>
          <p:cNvPr id="3" name="Content Placeholder 2"/>
          <p:cNvSpPr>
            <a:spLocks noGrp="1"/>
          </p:cNvSpPr>
          <p:nvPr>
            <p:ph idx="1"/>
          </p:nvPr>
        </p:nvSpPr>
        <p:spPr/>
        <p:txBody>
          <a:bodyPr/>
          <a:lstStyle/>
          <a:p>
            <a:r>
              <a:rPr lang="en-US" sz="2000" u="sng" dirty="0" smtClean="0">
                <a:solidFill>
                  <a:srgbClr val="8F7C2D"/>
                </a:solidFill>
                <a:latin typeface="Times New Roman" pitchFamily="18" charset="0"/>
                <a:cs typeface="Times New Roman" pitchFamily="18" charset="0"/>
              </a:rPr>
              <a:t>Est_4:11 (2), Est_8:9, Est_9:26, Job_1:4, Job_19:16 (2), Job_42:14, Psa_18:6 (2), Psa_31:17, Psa_50:1, Psa_53:4, Psa_79:6, Psa_88:9, Psa_99:6, Psa_105:16, Psa_118:4-5 (2), Pro_1:24, Pro_16:21, Pro_24:8, Son_5:6, Isa_1:26, Isa_4:1, Isa_9:6, Isa_32:3-5 (3), Isa_35:8, Isa_41:2, Isa_41:9, Isa_42:6, Isa_43:1, Isa_43:7, Isa_43:22, Isa_45:4, Isa_47:1, Isa_47:5, Isa_48:1, Isa_48:8, Isa_48:12, Isa_48:15, Isa_51:1-2 (3), Isa_56:5-7 (3), Isa_58:12, Isa_61:3, Isa_62:2, Isa_62:4, Isa_62:12, Isa_63:19, Isa_65:1, Isa_65:12, Isa_66:4, Jer_7:10-11 (2), Jer_7:13-14 (2), Jer_7:30, Jer_11:16, Jer_12:6, Jer_14:9, Jer_15:16, Jer_19:6, Jer_20:3, Jer_23:6, Jer_25:29, Jer_30:17, Jer_32:34, Jer_33:16, Jer_34:15, Jer_35:17, Jer_36:4, Jer_42:8, Lam_1:15, Lam_1:19, Lam_2:21-22 (2), Lam_3:55, Lam_3:57, Eze_9:3, Eze_20:29, Dan_8:16, Dan_9:18-19 (2), Hos_11:1-2 (3), Hos_11:7, Amo_7:4, Amo_9:12, Hag_1:11, Zec_8:3, Zec_11:7</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i="1" dirty="0">
                <a:solidFill>
                  <a:srgbClr val="8F7C2D"/>
                </a:solidFill>
                <a:latin typeface="Times New Roman" pitchFamily="18" charset="0"/>
                <a:cs typeface="Times New Roman" pitchFamily="18" charset="0"/>
              </a:rPr>
              <a:t>Put On Whole Armor of God</a:t>
            </a:r>
          </a:p>
        </p:txBody>
      </p:sp>
      <p:sp>
        <p:nvSpPr>
          <p:cNvPr id="7171" name="Rectangle 3"/>
          <p:cNvSpPr>
            <a:spLocks noGrp="1" noChangeArrowheads="1"/>
          </p:cNvSpPr>
          <p:nvPr>
            <p:ph type="body" idx="1"/>
          </p:nvPr>
        </p:nvSpPr>
        <p:spPr>
          <a:xfrm>
            <a:off x="457200" y="1524000"/>
            <a:ext cx="8229600" cy="4602163"/>
          </a:xfrm>
        </p:spPr>
        <p:txBody>
          <a:bodyPr/>
          <a:lstStyle/>
          <a:p>
            <a:r>
              <a:rPr lang="en-US" sz="2400" i="1" dirty="0">
                <a:solidFill>
                  <a:srgbClr val="8F7C2D"/>
                </a:solidFill>
                <a:latin typeface="Times New Roman" pitchFamily="18" charset="0"/>
                <a:cs typeface="Times New Roman" pitchFamily="18" charset="0"/>
              </a:rPr>
              <a:t>Eph 6:10  Finally, my brethren, be strong in the Lord, and in the power of his might. </a:t>
            </a:r>
          </a:p>
          <a:p>
            <a:r>
              <a:rPr lang="en-US" sz="2400" i="1" dirty="0">
                <a:solidFill>
                  <a:srgbClr val="8F7C2D"/>
                </a:solidFill>
                <a:latin typeface="Times New Roman" pitchFamily="18" charset="0"/>
                <a:cs typeface="Times New Roman" pitchFamily="18" charset="0"/>
              </a:rPr>
              <a:t>Eph 6:11  Put on the whole </a:t>
            </a:r>
            <a:r>
              <a:rPr lang="en-US" sz="2400" i="1" dirty="0" err="1">
                <a:solidFill>
                  <a:srgbClr val="8F7C2D"/>
                </a:solidFill>
                <a:latin typeface="Times New Roman" pitchFamily="18" charset="0"/>
                <a:cs typeface="Times New Roman" pitchFamily="18" charset="0"/>
              </a:rPr>
              <a:t>armour</a:t>
            </a:r>
            <a:r>
              <a:rPr lang="en-US" sz="2400" i="1" dirty="0">
                <a:solidFill>
                  <a:srgbClr val="8F7C2D"/>
                </a:solidFill>
                <a:latin typeface="Times New Roman" pitchFamily="18" charset="0"/>
                <a:cs typeface="Times New Roman" pitchFamily="18" charset="0"/>
              </a:rPr>
              <a:t> of God, that ye may be able to stand against the wiles of the devil. </a:t>
            </a:r>
          </a:p>
          <a:p>
            <a:r>
              <a:rPr lang="en-US" sz="2400" i="1" dirty="0">
                <a:solidFill>
                  <a:srgbClr val="8F7C2D"/>
                </a:solidFill>
                <a:latin typeface="Times New Roman" pitchFamily="18" charset="0"/>
                <a:cs typeface="Times New Roman" pitchFamily="18" charset="0"/>
              </a:rPr>
              <a:t>Eph 6:12  For we wrestle not against flesh and blood, but against principalities, against powers, against the rulers of the darkness of this world, against spiritual wickedness in high [places]. </a:t>
            </a:r>
          </a:p>
          <a:p>
            <a:r>
              <a:rPr lang="en-US" sz="2400" i="1" dirty="0">
                <a:solidFill>
                  <a:srgbClr val="8F7C2D"/>
                </a:solidFill>
                <a:latin typeface="Times New Roman" pitchFamily="18" charset="0"/>
                <a:cs typeface="Times New Roman" pitchFamily="18" charset="0"/>
              </a:rPr>
              <a:t>Eph 6:13  Wherefore take unto you the whole </a:t>
            </a:r>
            <a:r>
              <a:rPr lang="en-US" sz="2400" i="1" dirty="0" err="1">
                <a:solidFill>
                  <a:srgbClr val="8F7C2D"/>
                </a:solidFill>
                <a:latin typeface="Times New Roman" pitchFamily="18" charset="0"/>
                <a:cs typeface="Times New Roman" pitchFamily="18" charset="0"/>
              </a:rPr>
              <a:t>armour</a:t>
            </a:r>
            <a:r>
              <a:rPr lang="en-US" sz="2400" i="1" dirty="0">
                <a:solidFill>
                  <a:srgbClr val="8F7C2D"/>
                </a:solidFill>
                <a:latin typeface="Times New Roman" pitchFamily="18" charset="0"/>
                <a:cs typeface="Times New Roman" pitchFamily="18" charset="0"/>
              </a:rPr>
              <a:t> of God, that ye may be able to withstand in the evil day, and having done all, to stand. </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King James Concordance cont.</a:t>
            </a:r>
            <a:endParaRPr lang="en-US" dirty="0"/>
          </a:p>
        </p:txBody>
      </p:sp>
      <p:sp>
        <p:nvSpPr>
          <p:cNvPr id="3" name="Content Placeholder 2"/>
          <p:cNvSpPr>
            <a:spLocks noGrp="1"/>
          </p:cNvSpPr>
          <p:nvPr>
            <p:ph idx="1"/>
          </p:nvPr>
        </p:nvSpPr>
        <p:spPr/>
        <p:txBody>
          <a:bodyPr/>
          <a:lstStyle/>
          <a:p>
            <a:r>
              <a:rPr lang="en-US" sz="2000" b="1" dirty="0" smtClean="0">
                <a:solidFill>
                  <a:srgbClr val="8F7C2D"/>
                </a:solidFill>
                <a:latin typeface="Times New Roman" pitchFamily="18" charset="0"/>
                <a:cs typeface="Times New Roman" pitchFamily="18" charset="0"/>
              </a:rPr>
              <a:t>call, 132</a:t>
            </a:r>
          </a:p>
          <a:p>
            <a:r>
              <a:rPr lang="en-US" sz="2000" u="sng" dirty="0" smtClean="0">
                <a:solidFill>
                  <a:srgbClr val="8F7C2D"/>
                </a:solidFill>
                <a:latin typeface="Times New Roman" pitchFamily="18" charset="0"/>
                <a:cs typeface="Times New Roman" pitchFamily="18" charset="0"/>
              </a:rPr>
              <a:t>Gen_2:19, Gen_4:26, Gen_16:11, Gen_17:15, Gen_17:19, Gen_24:57, Gen_46:33, Exo_2:7, Exo_2:20, Exo_34:15, Num_16:12, Num_22:5, Num_22:20, Num_22:37, Deu_2:11, Deu_2:20, Deu_3:9 (2), Deu_25:7-8 (2), Deu_31:14, Deu_33:19, Jdg_12:1, Jdg_16:25, Jdg_21:13, Rth_1:20-21 (3), 1Sa_3:6, 1Sa_3:8-9 (2), 1Sa_12:17, 1Sa_16:3, 1Sa_22:11, 2Sa_17:5, 2Sa_22:4, 1Ki_1:28, 1Ki_1:32, 1Ki_8:52, 1Ki_18:24-25 (3), 1Ki_22:13, 2Ki_4:12, 2Ki_4:15, 2Ki_4:36, 2Ki_5:11, 2Ki_10:19, 1Ch_16:8, 2Ch_18:12, Job_5:1, Job_13:22, Job_14:15, Job_27:10, Psa_4:1, Psa_14:3-4 (2), Psa_18:3, Psa_20:9, Psa_49:11, Psa_50:4, Psa_55:15-16 (2), Psa_80:18, Psa_86:5, Psa_86:7, Psa_91:15, Psa_99:6, Psa_102:2, Psa_116:1-2 (2), Psa_116:13, Psa_145:17-18 (3), Pro_1:28, Pro_8:4 (2), Pro_9:15, Isa_7:14, Isa_12:3-4 (2), Isa_22:12, Isa_22:20, Isa_34:12, Isa_41:25, Isa_44:5, Isa_44:7, Isa_45:3, Isa_48:2, Isa_48:13, Isa_55:5-6</a:t>
            </a:r>
            <a:endParaRPr lang="en-US" sz="2000" b="1" dirty="0" smtClean="0">
              <a:solidFill>
                <a:srgbClr val="8F7C2D"/>
              </a:solidFill>
              <a:latin typeface="Times New Roman" pitchFamily="18" charset="0"/>
              <a:cs typeface="Times New Roman" pitchFamily="18" charset="0"/>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2000" u="sng" dirty="0" smtClean="0">
                <a:solidFill>
                  <a:srgbClr val="8F7C2D"/>
                </a:solidFill>
                <a:latin typeface="Times New Roman" pitchFamily="18" charset="0"/>
                <a:cs typeface="Times New Roman" pitchFamily="18" charset="0"/>
              </a:rPr>
              <a:t>(2), Isa_58:5, Isa_58:9, Isa_60:13-14 (2), Isa_60:18, Isa_61:6, Isa_62:12, Isa_65:15, Isa_65:24, Jer_1:15, Jer_3:17, Jer_3:19, Jer_6:30, Jer_7:27, Jer_9:17, Jer_10:25, Jer_25:29, Jer_29:12, Jer_33:3, Eze_36:29, Eze_38:21, Eze_39:11, Dan_2:2, Hos_1:4, Hos_1:6, Hos_1:9, Hos_2:16 (2), Hos_7:11, Joe_2:14-15 (2), Joe_2:32 (2), Amo_5:16, Jon_1:6, Zec_3:9-10 (2), Zec_13:9, Mal_1:4</a:t>
            </a:r>
          </a:p>
          <a:p>
            <a:r>
              <a:rPr lang="en-US" sz="2000" b="1" dirty="0" smtClean="0">
                <a:solidFill>
                  <a:srgbClr val="8F7C2D"/>
                </a:solidFill>
                <a:latin typeface="Times New Roman" pitchFamily="18" charset="0"/>
                <a:cs typeface="Times New Roman" pitchFamily="18" charset="0"/>
              </a:rPr>
              <a:t>cried, 54</a:t>
            </a:r>
          </a:p>
          <a:p>
            <a:r>
              <a:rPr lang="en-US" sz="2000" u="sng" dirty="0" smtClean="0">
                <a:solidFill>
                  <a:srgbClr val="8F7C2D"/>
                </a:solidFill>
                <a:latin typeface="Times New Roman" pitchFamily="18" charset="0"/>
                <a:cs typeface="Times New Roman" pitchFamily="18" charset="0"/>
              </a:rPr>
              <a:t>Gen_39:14-15 (2), Gen_39:18, Gen_41:43, Gen_45:1, Jdg_7:20, Jdg_9:7, Jdg_18:23, 1Sa_17:8, 1Sa_20:37-38 (2), 1Sa_24:8, 1Sa_26:14, 2Sa_18:25, 2Sa_20:16, 2Sa_22:7, 1Ki_13:2, 1Ki_13:4, 1Ki_13:21, 1Ki_13:32, 1Ki_17:20-21 (2), 1Ki_18:28, 2Ki_11:14, 2Ki_18:28, 2Ch_14:11 (2), 2Ch_32:18, Psa_3:4, Psa_30:8, Psa_34:6, Psa_66:17, Psa_119:145-146 (2), Psa_130:1 (2), Isa_6:3-4 (3), Isa_21:8, Isa_30:7, Isa_36:13, Jer_4:20, Jer_20:8, Lam_4:15, Eze_9:1, Jon_1:13-14 (2), Jon_2:2, Zec_1:4 (2), Zec_7:7, Zec_7:13 (2)</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King James Concordance cont.</a:t>
            </a:r>
            <a:endParaRPr lang="en-US" dirty="0"/>
          </a:p>
        </p:txBody>
      </p:sp>
      <p:sp>
        <p:nvSpPr>
          <p:cNvPr id="3" name="Content Placeholder 2"/>
          <p:cNvSpPr>
            <a:spLocks noGrp="1"/>
          </p:cNvSpPr>
          <p:nvPr>
            <p:ph idx="1"/>
          </p:nvPr>
        </p:nvSpPr>
        <p:spPr/>
        <p:txBody>
          <a:bodyPr/>
          <a:lstStyle/>
          <a:p>
            <a:r>
              <a:rPr lang="en-US" sz="2000" b="1" dirty="0" smtClean="0">
                <a:solidFill>
                  <a:srgbClr val="8F7C2D"/>
                </a:solidFill>
                <a:latin typeface="Times New Roman" pitchFamily="18" charset="0"/>
                <a:cs typeface="Times New Roman" pitchFamily="18" charset="0"/>
              </a:rPr>
              <a:t>cry, 37</a:t>
            </a:r>
          </a:p>
          <a:p>
            <a:r>
              <a:rPr lang="en-US" sz="2000" u="sng" dirty="0" smtClean="0">
                <a:solidFill>
                  <a:srgbClr val="8F7C2D"/>
                </a:solidFill>
                <a:latin typeface="Times New Roman" pitchFamily="18" charset="0"/>
                <a:cs typeface="Times New Roman" pitchFamily="18" charset="0"/>
              </a:rPr>
              <a:t>Lev_13:45, Deu_15:9, Deu_24:15, 1Ki_18:27, Psa_22:2, Psa_27:7, Psa_28:1, Psa_56:9, Psa_86:2-3 (3), Psa_89:26, Psa_141:1 (2), Psa_147:9, Pro_8:1, Pro_21:13, Isa_8:4, Isa_34:14, Isa_40:2, Isa_40:6 (2), Jer_2:1-2 (2), Jer_4:4-5 (2), Jer_11:14, Jer_31:6, Jer_46:17, Jer_49:29, Joe_1:18-19 (2), Jon_1:2, Jon_3:8, Mic_3:5, Zec_1:14, Zec_1:17</a:t>
            </a:r>
          </a:p>
          <a:p>
            <a:r>
              <a:rPr lang="en-US" sz="2000" b="1" dirty="0" smtClean="0">
                <a:solidFill>
                  <a:srgbClr val="8F7C2D"/>
                </a:solidFill>
                <a:latin typeface="Times New Roman" pitchFamily="18" charset="0"/>
                <a:cs typeface="Times New Roman" pitchFamily="18" charset="0"/>
              </a:rPr>
              <a:t>read, 35</a:t>
            </a:r>
          </a:p>
          <a:p>
            <a:r>
              <a:rPr lang="en-US" sz="2000" u="sng" dirty="0" smtClean="0">
                <a:solidFill>
                  <a:srgbClr val="8F7C2D"/>
                </a:solidFill>
                <a:latin typeface="Times New Roman" pitchFamily="18" charset="0"/>
                <a:cs typeface="Times New Roman" pitchFamily="18" charset="0"/>
              </a:rPr>
              <a:t>Exo_24:7, Deu_17:19, Deu_31:11, Jos_8:34-35 (2), 2Ki_5:7, 2Ki_19:14, 2Ki_22:8, 2Ki_22:10, 2Ki_22:16, 2Ki_23:2, 2Ch_34:18, 2Ch_34:24, 2Ch_34:30, Neh_8:3, Neh_8:8, Neh_8:18, Neh_9:3, Est_6:1 (2), Isa_29:11-12 (2), Isa_34:16, Isa_37:14, Jer_29:29, Jer_36:6 (2), Jer_36:10, Jer_36:13-15 (4), Jer_36:21, Jer_36:23, Jer_51:61</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2000" b="1" dirty="0" smtClean="0">
                <a:solidFill>
                  <a:srgbClr val="8F7C2D"/>
                </a:solidFill>
                <a:latin typeface="Times New Roman" pitchFamily="18" charset="0"/>
                <a:cs typeface="Times New Roman" pitchFamily="18" charset="0"/>
              </a:rPr>
              <a:t>proclaim, 21</a:t>
            </a:r>
          </a:p>
          <a:p>
            <a:r>
              <a:rPr lang="en-US" sz="2000" u="sng" dirty="0" smtClean="0">
                <a:solidFill>
                  <a:srgbClr val="8F7C2D"/>
                </a:solidFill>
                <a:latin typeface="Times New Roman" pitchFamily="18" charset="0"/>
                <a:cs typeface="Times New Roman" pitchFamily="18" charset="0"/>
              </a:rPr>
              <a:t>Exo_33:19, Lev_23:2, Lev_23:4, Lev_23:21, Lev_23:37, Deu_20:10 (2), Jdg_7:3, 1Ki_21:9, Est_6:9, Pro_20:6, Isa_61:1-2 (2), Jer_3:12, Jer_7:2, Jer_11:6, Jer_19:2, Jer_34:8, Jer_34:17, Joe_3:9, Amo_4:5</a:t>
            </a:r>
          </a:p>
          <a:p>
            <a:r>
              <a:rPr lang="en-US" sz="2000" b="1" dirty="0" err="1" smtClean="0">
                <a:solidFill>
                  <a:srgbClr val="8F7C2D"/>
                </a:solidFill>
                <a:latin typeface="Times New Roman" pitchFamily="18" charset="0"/>
                <a:cs typeface="Times New Roman" pitchFamily="18" charset="0"/>
              </a:rPr>
              <a:t>calleth</a:t>
            </a:r>
            <a:r>
              <a:rPr lang="en-US" sz="2000" b="1" dirty="0" smtClean="0">
                <a:solidFill>
                  <a:srgbClr val="8F7C2D"/>
                </a:solidFill>
                <a:latin typeface="Times New Roman" pitchFamily="18" charset="0"/>
                <a:cs typeface="Times New Roman" pitchFamily="18" charset="0"/>
              </a:rPr>
              <a:t>, 13</a:t>
            </a:r>
          </a:p>
          <a:p>
            <a:r>
              <a:rPr lang="it-IT" sz="2000" u="sng" dirty="0" smtClean="0">
                <a:solidFill>
                  <a:srgbClr val="8F7C2D"/>
                </a:solidFill>
                <a:latin typeface="Times New Roman" pitchFamily="18" charset="0"/>
                <a:cs typeface="Times New Roman" pitchFamily="18" charset="0"/>
              </a:rPr>
              <a:t>1Ki_8:43, 2Ch_6:33, Job_12:4, Psa_42:7, Psa_147:4, Pro_18:6, Isa_21:11, Isa_40:26, Isa_59:4, Amo_5:7-8 (3), Amo_9:6</a:t>
            </a:r>
          </a:p>
          <a:p>
            <a:r>
              <a:rPr lang="en-US" sz="2000" b="1" dirty="0" smtClean="0">
                <a:solidFill>
                  <a:srgbClr val="8F7C2D"/>
                </a:solidFill>
                <a:latin typeface="Times New Roman" pitchFamily="18" charset="0"/>
                <a:cs typeface="Times New Roman" pitchFamily="18" charset="0"/>
              </a:rPr>
              <a:t>proclaimed, 12</a:t>
            </a:r>
          </a:p>
          <a:p>
            <a:r>
              <a:rPr lang="en-US" sz="2000" u="sng" dirty="0" smtClean="0">
                <a:solidFill>
                  <a:srgbClr val="8F7C2D"/>
                </a:solidFill>
                <a:latin typeface="Times New Roman" pitchFamily="18" charset="0"/>
                <a:cs typeface="Times New Roman" pitchFamily="18" charset="0"/>
              </a:rPr>
              <a:t>Exo_34:5-6 (2), 1Ki_21:12, 2Ki_10:20, 2Ki_23:16-17 (3), 2Ch_20:3, Ezr_8:21, Est_6:11, Jer_36:9, Jon_3:5</a:t>
            </a:r>
          </a:p>
          <a:p>
            <a:r>
              <a:rPr lang="en-US" sz="2000" b="1" dirty="0" smtClean="0">
                <a:solidFill>
                  <a:srgbClr val="8F7C2D"/>
                </a:solidFill>
                <a:latin typeface="Times New Roman" pitchFamily="18" charset="0"/>
                <a:cs typeface="Times New Roman" pitchFamily="18" charset="0"/>
              </a:rPr>
              <a:t>named, 7</a:t>
            </a:r>
          </a:p>
          <a:p>
            <a:r>
              <a:rPr lang="sv-SE" sz="2000" u="sng" dirty="0" smtClean="0">
                <a:solidFill>
                  <a:srgbClr val="8F7C2D"/>
                </a:solidFill>
                <a:latin typeface="Times New Roman" pitchFamily="18" charset="0"/>
                <a:cs typeface="Times New Roman" pitchFamily="18" charset="0"/>
              </a:rPr>
              <a:t>Gen_27:36, Gen_48:16, 1Sa_4:21, 1Ch_23:14, Ecc_6:10, Isa_61:6, Jer_44:26</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King James Concordance cont.</a:t>
            </a:r>
            <a:endParaRPr lang="en-US" dirty="0"/>
          </a:p>
        </p:txBody>
      </p:sp>
      <p:sp>
        <p:nvSpPr>
          <p:cNvPr id="3" name="Content Placeholder 2"/>
          <p:cNvSpPr>
            <a:spLocks noGrp="1"/>
          </p:cNvSpPr>
          <p:nvPr>
            <p:ph idx="1"/>
          </p:nvPr>
        </p:nvSpPr>
        <p:spPr/>
        <p:txBody>
          <a:bodyPr/>
          <a:lstStyle/>
          <a:p>
            <a:r>
              <a:rPr lang="en-US" sz="2000" b="1" dirty="0" err="1" smtClean="0">
                <a:solidFill>
                  <a:srgbClr val="8F7C2D"/>
                </a:solidFill>
                <a:latin typeface="Times New Roman" pitchFamily="18" charset="0"/>
                <a:cs typeface="Times New Roman" pitchFamily="18" charset="0"/>
              </a:rPr>
              <a:t>crieth</a:t>
            </a:r>
            <a:r>
              <a:rPr lang="en-US" sz="2000" b="1" dirty="0" smtClean="0">
                <a:solidFill>
                  <a:srgbClr val="8F7C2D"/>
                </a:solidFill>
                <a:latin typeface="Times New Roman" pitchFamily="18" charset="0"/>
                <a:cs typeface="Times New Roman" pitchFamily="18" charset="0"/>
              </a:rPr>
              <a:t>, 4</a:t>
            </a:r>
          </a:p>
          <a:p>
            <a:r>
              <a:rPr lang="en-US" sz="2000" u="sng" dirty="0" smtClean="0">
                <a:solidFill>
                  <a:srgbClr val="8F7C2D"/>
                </a:solidFill>
                <a:latin typeface="Times New Roman" pitchFamily="18" charset="0"/>
                <a:cs typeface="Times New Roman" pitchFamily="18" charset="0"/>
              </a:rPr>
              <a:t>Pro_1:21, Isa_40:3 (2), Mic_6:9</a:t>
            </a:r>
          </a:p>
          <a:p>
            <a:r>
              <a:rPr lang="en-US" sz="2000" b="1" dirty="0" smtClean="0">
                <a:solidFill>
                  <a:srgbClr val="8F7C2D"/>
                </a:solidFill>
                <a:latin typeface="Times New Roman" pitchFamily="18" charset="0"/>
                <a:cs typeface="Times New Roman" pitchFamily="18" charset="0"/>
              </a:rPr>
              <a:t>guests, 4</a:t>
            </a:r>
          </a:p>
          <a:p>
            <a:r>
              <a:rPr lang="en-US" sz="2000" u="sng" dirty="0" smtClean="0">
                <a:solidFill>
                  <a:srgbClr val="8F7C2D"/>
                </a:solidFill>
                <a:latin typeface="Times New Roman" pitchFamily="18" charset="0"/>
                <a:cs typeface="Times New Roman" pitchFamily="18" charset="0"/>
              </a:rPr>
              <a:t>1Ki_1:41, 1Ki_1:49, Pro_9:18, Zep_1:7</a:t>
            </a:r>
          </a:p>
          <a:p>
            <a:r>
              <a:rPr lang="en-US" sz="2000" b="1" dirty="0" err="1" smtClean="0">
                <a:solidFill>
                  <a:srgbClr val="8F7C2D"/>
                </a:solidFill>
                <a:latin typeface="Times New Roman" pitchFamily="18" charset="0"/>
                <a:cs typeface="Times New Roman" pitchFamily="18" charset="0"/>
              </a:rPr>
              <a:t>calledst</a:t>
            </a:r>
            <a:r>
              <a:rPr lang="en-US" sz="2000" b="1" dirty="0" smtClean="0">
                <a:solidFill>
                  <a:srgbClr val="8F7C2D"/>
                </a:solidFill>
                <a:latin typeface="Times New Roman" pitchFamily="18" charset="0"/>
                <a:cs typeface="Times New Roman" pitchFamily="18" charset="0"/>
              </a:rPr>
              <a:t>, 3</a:t>
            </a:r>
          </a:p>
          <a:p>
            <a:r>
              <a:rPr lang="en-US" sz="2000" u="sng" dirty="0" smtClean="0">
                <a:solidFill>
                  <a:srgbClr val="8F7C2D"/>
                </a:solidFill>
                <a:latin typeface="Times New Roman" pitchFamily="18" charset="0"/>
                <a:cs typeface="Times New Roman" pitchFamily="18" charset="0"/>
              </a:rPr>
              <a:t>Jdg_8:1, 1Sa_3:5, Psa_81:7</a:t>
            </a:r>
          </a:p>
          <a:p>
            <a:r>
              <a:rPr lang="en-US" sz="2000" b="1" dirty="0" smtClean="0">
                <a:solidFill>
                  <a:srgbClr val="8F7C2D"/>
                </a:solidFill>
                <a:latin typeface="Times New Roman" pitchFamily="18" charset="0"/>
                <a:cs typeface="Times New Roman" pitchFamily="18" charset="0"/>
              </a:rPr>
              <a:t>calling, 3</a:t>
            </a:r>
          </a:p>
          <a:p>
            <a:r>
              <a:rPr lang="en-US" sz="2000" u="sng" dirty="0" smtClean="0">
                <a:solidFill>
                  <a:srgbClr val="8F7C2D"/>
                </a:solidFill>
                <a:latin typeface="Times New Roman" pitchFamily="18" charset="0"/>
                <a:cs typeface="Times New Roman" pitchFamily="18" charset="0"/>
              </a:rPr>
              <a:t>Isa_1:13, Isa_41:4, Isa_46:11</a:t>
            </a:r>
          </a:p>
          <a:p>
            <a:r>
              <a:rPr lang="en-US" sz="2000" b="1" dirty="0" smtClean="0">
                <a:solidFill>
                  <a:srgbClr val="8F7C2D"/>
                </a:solidFill>
                <a:latin typeface="Times New Roman" pitchFamily="18" charset="0"/>
                <a:cs typeface="Times New Roman" pitchFamily="18" charset="0"/>
              </a:rPr>
              <a:t>famous, 3</a:t>
            </a:r>
          </a:p>
          <a:p>
            <a:r>
              <a:rPr lang="en-US" sz="2000" u="sng" dirty="0" smtClean="0">
                <a:solidFill>
                  <a:srgbClr val="8F7C2D"/>
                </a:solidFill>
                <a:latin typeface="Times New Roman" pitchFamily="18" charset="0"/>
                <a:cs typeface="Times New Roman" pitchFamily="18" charset="0"/>
              </a:rPr>
              <a:t>Num_26:9, Rth_4:11, Rth_4:14</a:t>
            </a:r>
          </a:p>
          <a:p>
            <a:r>
              <a:rPr lang="en-US" sz="2000" b="1" dirty="0" smtClean="0">
                <a:solidFill>
                  <a:srgbClr val="8F7C2D"/>
                </a:solidFill>
                <a:latin typeface="Times New Roman" pitchFamily="18" charset="0"/>
                <a:cs typeface="Times New Roman" pitchFamily="18" charset="0"/>
              </a:rPr>
              <a:t>gave, 3</a:t>
            </a:r>
          </a:p>
          <a:p>
            <a:r>
              <a:rPr lang="en-US" sz="2000" u="sng" dirty="0" smtClean="0">
                <a:solidFill>
                  <a:srgbClr val="8F7C2D"/>
                </a:solidFill>
                <a:latin typeface="Times New Roman" pitchFamily="18" charset="0"/>
                <a:cs typeface="Times New Roman" pitchFamily="18" charset="0"/>
              </a:rPr>
              <a:t>Gen_2:20, Num_32:38, Rth_4:17</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2000" b="1" dirty="0" smtClean="0">
                <a:solidFill>
                  <a:srgbClr val="8F7C2D"/>
                </a:solidFill>
                <a:latin typeface="Times New Roman" pitchFamily="18" charset="0"/>
                <a:cs typeface="Times New Roman" pitchFamily="18" charset="0"/>
              </a:rPr>
              <a:t>invited, 3</a:t>
            </a:r>
          </a:p>
          <a:p>
            <a:r>
              <a:rPr lang="en-US" sz="2000" u="sng" dirty="0" smtClean="0">
                <a:solidFill>
                  <a:srgbClr val="8F7C2D"/>
                </a:solidFill>
                <a:latin typeface="Times New Roman" pitchFamily="18" charset="0"/>
                <a:cs typeface="Times New Roman" pitchFamily="18" charset="0"/>
              </a:rPr>
              <a:t>1Sa_9:24, 2Sa_13:23, Est_5:12</a:t>
            </a:r>
          </a:p>
          <a:p>
            <a:r>
              <a:rPr lang="en-US" sz="2000" b="1" dirty="0" smtClean="0">
                <a:solidFill>
                  <a:srgbClr val="8F7C2D"/>
                </a:solidFill>
                <a:latin typeface="Times New Roman" pitchFamily="18" charset="0"/>
                <a:cs typeface="Times New Roman" pitchFamily="18" charset="0"/>
              </a:rPr>
              <a:t>renowned, 3</a:t>
            </a:r>
          </a:p>
          <a:p>
            <a:r>
              <a:rPr lang="en-US" sz="2000" u="sng" dirty="0" smtClean="0">
                <a:solidFill>
                  <a:srgbClr val="8F7C2D"/>
                </a:solidFill>
                <a:latin typeface="Times New Roman" pitchFamily="18" charset="0"/>
                <a:cs typeface="Times New Roman" pitchFamily="18" charset="0"/>
              </a:rPr>
              <a:t>Num_1:16, Isa_14:20, Eze_23:23</a:t>
            </a:r>
          </a:p>
          <a:p>
            <a:r>
              <a:rPr lang="en-US" sz="2000" b="1" dirty="0" smtClean="0">
                <a:solidFill>
                  <a:srgbClr val="8F7C2D"/>
                </a:solidFill>
                <a:latin typeface="Times New Roman" pitchFamily="18" charset="0"/>
                <a:cs typeface="Times New Roman" pitchFamily="18" charset="0"/>
              </a:rPr>
              <a:t>bidden, 2</a:t>
            </a:r>
          </a:p>
          <a:p>
            <a:r>
              <a:rPr lang="en-US" sz="2000" u="sng" dirty="0" smtClean="0">
                <a:solidFill>
                  <a:srgbClr val="8F7C2D"/>
                </a:solidFill>
                <a:latin typeface="Times New Roman" pitchFamily="18" charset="0"/>
                <a:cs typeface="Times New Roman" pitchFamily="18" charset="0"/>
              </a:rPr>
              <a:t>1Sa_9:13, 1Sa_9:22</a:t>
            </a:r>
          </a:p>
          <a:p>
            <a:r>
              <a:rPr lang="en-US" sz="2000" b="1" dirty="0" err="1" smtClean="0">
                <a:solidFill>
                  <a:srgbClr val="8F7C2D"/>
                </a:solidFill>
                <a:latin typeface="Times New Roman" pitchFamily="18" charset="0"/>
                <a:cs typeface="Times New Roman" pitchFamily="18" charset="0"/>
              </a:rPr>
              <a:t>criest</a:t>
            </a:r>
            <a:r>
              <a:rPr lang="en-US" sz="2000" b="1" dirty="0" smtClean="0">
                <a:solidFill>
                  <a:srgbClr val="8F7C2D"/>
                </a:solidFill>
                <a:latin typeface="Times New Roman" pitchFamily="18" charset="0"/>
                <a:cs typeface="Times New Roman" pitchFamily="18" charset="0"/>
              </a:rPr>
              <a:t>, 2</a:t>
            </a:r>
          </a:p>
          <a:p>
            <a:r>
              <a:rPr lang="en-US" sz="2000" u="sng" dirty="0" smtClean="0">
                <a:solidFill>
                  <a:srgbClr val="8F7C2D"/>
                </a:solidFill>
                <a:latin typeface="Times New Roman" pitchFamily="18" charset="0"/>
                <a:cs typeface="Times New Roman" pitchFamily="18" charset="0"/>
              </a:rPr>
              <a:t>1Sa_26:14, Pro_2:3</a:t>
            </a:r>
          </a:p>
          <a:p>
            <a:r>
              <a:rPr lang="en-US" sz="2000" b="1" dirty="0" smtClean="0">
                <a:solidFill>
                  <a:srgbClr val="8F7C2D"/>
                </a:solidFill>
                <a:latin typeface="Times New Roman" pitchFamily="18" charset="0"/>
                <a:cs typeface="Times New Roman" pitchFamily="18" charset="0"/>
              </a:rPr>
              <a:t>preach, 2</a:t>
            </a:r>
          </a:p>
          <a:p>
            <a:r>
              <a:rPr lang="en-US" sz="2000" u="sng" dirty="0" smtClean="0">
                <a:solidFill>
                  <a:srgbClr val="8F7C2D"/>
                </a:solidFill>
                <a:latin typeface="Times New Roman" pitchFamily="18" charset="0"/>
                <a:cs typeface="Times New Roman" pitchFamily="18" charset="0"/>
              </a:rPr>
              <a:t>Neh_6:7, Jon_3:2</a:t>
            </a:r>
          </a:p>
          <a:p>
            <a:r>
              <a:rPr lang="en-US" sz="2000" b="1" dirty="0" smtClean="0">
                <a:solidFill>
                  <a:srgbClr val="8F7C2D"/>
                </a:solidFill>
                <a:latin typeface="Times New Roman" pitchFamily="18" charset="0"/>
                <a:cs typeface="Times New Roman" pitchFamily="18" charset="0"/>
              </a:rPr>
              <a:t>proclaiming, 2</a:t>
            </a:r>
          </a:p>
          <a:p>
            <a:r>
              <a:rPr lang="en-US" sz="2000" u="sng" dirty="0" smtClean="0">
                <a:solidFill>
                  <a:srgbClr val="8F7C2D"/>
                </a:solidFill>
                <a:latin typeface="Times New Roman" pitchFamily="18" charset="0"/>
                <a:cs typeface="Times New Roman" pitchFamily="18" charset="0"/>
              </a:rPr>
              <a:t>Jer_34:15, Jer_34:17</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King James Concordance cont.</a:t>
            </a:r>
            <a:endParaRPr lang="en-US" dirty="0"/>
          </a:p>
        </p:txBody>
      </p:sp>
      <p:sp>
        <p:nvSpPr>
          <p:cNvPr id="3" name="Content Placeholder 2"/>
          <p:cNvSpPr>
            <a:spLocks noGrp="1"/>
          </p:cNvSpPr>
          <p:nvPr>
            <p:ph idx="1"/>
          </p:nvPr>
        </p:nvSpPr>
        <p:spPr/>
        <p:txBody>
          <a:bodyPr/>
          <a:lstStyle/>
          <a:p>
            <a:r>
              <a:rPr lang="en-US" sz="2000" b="1" dirty="0" smtClean="0">
                <a:solidFill>
                  <a:srgbClr val="8F7C2D"/>
                </a:solidFill>
                <a:latin typeface="Times New Roman" pitchFamily="18" charset="0"/>
                <a:cs typeface="Times New Roman" pitchFamily="18" charset="0"/>
              </a:rPr>
              <a:t>reading, 2</a:t>
            </a:r>
          </a:p>
          <a:p>
            <a:r>
              <a:rPr lang="en-US" sz="2000" u="sng" dirty="0" smtClean="0">
                <a:solidFill>
                  <a:srgbClr val="8F7C2D"/>
                </a:solidFill>
                <a:latin typeface="Times New Roman" pitchFamily="18" charset="0"/>
                <a:cs typeface="Times New Roman" pitchFamily="18" charset="0"/>
              </a:rPr>
              <a:t>Jer_36:8, Jer_51:63</a:t>
            </a:r>
          </a:p>
          <a:p>
            <a:r>
              <a:rPr lang="en-US" sz="2000" b="1" dirty="0" err="1" smtClean="0">
                <a:solidFill>
                  <a:srgbClr val="8F7C2D"/>
                </a:solidFill>
                <a:latin typeface="Times New Roman" pitchFamily="18" charset="0"/>
                <a:cs typeface="Times New Roman" pitchFamily="18" charset="0"/>
              </a:rPr>
              <a:t>bewrayeth</a:t>
            </a:r>
            <a:r>
              <a:rPr lang="en-US" sz="2000" b="1" dirty="0" smtClean="0">
                <a:solidFill>
                  <a:srgbClr val="8F7C2D"/>
                </a:solidFill>
                <a:latin typeface="Times New Roman" pitchFamily="18" charset="0"/>
                <a:cs typeface="Times New Roman" pitchFamily="18" charset="0"/>
              </a:rPr>
              <a:t>, 1</a:t>
            </a:r>
          </a:p>
          <a:p>
            <a:r>
              <a:rPr lang="en-US" sz="2000" u="sng" dirty="0" smtClean="0">
                <a:solidFill>
                  <a:srgbClr val="8F7C2D"/>
                </a:solidFill>
                <a:latin typeface="Times New Roman" pitchFamily="18" charset="0"/>
                <a:cs typeface="Times New Roman" pitchFamily="18" charset="0"/>
              </a:rPr>
              <a:t>Pro_27:16</a:t>
            </a:r>
          </a:p>
          <a:p>
            <a:r>
              <a:rPr lang="en-US" sz="2000" b="1" dirty="0" smtClean="0">
                <a:solidFill>
                  <a:srgbClr val="8F7C2D"/>
                </a:solidFill>
                <a:latin typeface="Times New Roman" pitchFamily="18" charset="0"/>
                <a:cs typeface="Times New Roman" pitchFamily="18" charset="0"/>
              </a:rPr>
              <a:t>crying, 1</a:t>
            </a:r>
          </a:p>
          <a:p>
            <a:r>
              <a:rPr lang="en-US" sz="2000" u="sng" dirty="0" smtClean="0">
                <a:solidFill>
                  <a:srgbClr val="8F7C2D"/>
                </a:solidFill>
                <a:latin typeface="Times New Roman" pitchFamily="18" charset="0"/>
                <a:cs typeface="Times New Roman" pitchFamily="18" charset="0"/>
              </a:rPr>
              <a:t>Psa_69:3</a:t>
            </a:r>
          </a:p>
          <a:p>
            <a:r>
              <a:rPr lang="en-US" sz="2000" b="1" dirty="0" smtClean="0">
                <a:solidFill>
                  <a:srgbClr val="8F7C2D"/>
                </a:solidFill>
                <a:latin typeface="Times New Roman" pitchFamily="18" charset="0"/>
                <a:cs typeface="Times New Roman" pitchFamily="18" charset="0"/>
              </a:rPr>
              <a:t>mentioned, 1</a:t>
            </a:r>
          </a:p>
          <a:p>
            <a:r>
              <a:rPr lang="en-US" sz="2000" u="sng" dirty="0" smtClean="0">
                <a:solidFill>
                  <a:srgbClr val="8F7C2D"/>
                </a:solidFill>
                <a:latin typeface="Times New Roman" pitchFamily="18" charset="0"/>
                <a:cs typeface="Times New Roman" pitchFamily="18" charset="0"/>
              </a:rPr>
              <a:t>Jos_21:9</a:t>
            </a:r>
          </a:p>
          <a:p>
            <a:r>
              <a:rPr lang="en-US" sz="2000" b="1" dirty="0" err="1" smtClean="0">
                <a:solidFill>
                  <a:srgbClr val="8F7C2D"/>
                </a:solidFill>
                <a:latin typeface="Times New Roman" pitchFamily="18" charset="0"/>
                <a:cs typeface="Times New Roman" pitchFamily="18" charset="0"/>
              </a:rPr>
              <a:t>proclaimeth</a:t>
            </a:r>
            <a:r>
              <a:rPr lang="en-US" sz="2000" b="1" dirty="0" smtClean="0">
                <a:solidFill>
                  <a:srgbClr val="8F7C2D"/>
                </a:solidFill>
                <a:latin typeface="Times New Roman" pitchFamily="18" charset="0"/>
                <a:cs typeface="Times New Roman" pitchFamily="18" charset="0"/>
              </a:rPr>
              <a:t>, 1</a:t>
            </a:r>
          </a:p>
          <a:p>
            <a:r>
              <a:rPr lang="en-US" sz="2000" u="sng" dirty="0" smtClean="0">
                <a:solidFill>
                  <a:srgbClr val="8F7C2D"/>
                </a:solidFill>
                <a:latin typeface="Times New Roman" pitchFamily="18" charset="0"/>
                <a:cs typeface="Times New Roman" pitchFamily="18" charset="0"/>
              </a:rPr>
              <a:t>Pro_12:23</a:t>
            </a:r>
          </a:p>
          <a:p>
            <a:r>
              <a:rPr lang="en-US" sz="2000" b="1" dirty="0" smtClean="0">
                <a:solidFill>
                  <a:srgbClr val="8F7C2D"/>
                </a:solidFill>
                <a:latin typeface="Times New Roman" pitchFamily="18" charset="0"/>
                <a:cs typeface="Times New Roman" pitchFamily="18" charset="0"/>
              </a:rPr>
              <a:t>proclamation, 1</a:t>
            </a:r>
          </a:p>
          <a:p>
            <a:r>
              <a:rPr lang="en-US" sz="2000" u="sng" dirty="0" smtClean="0">
                <a:solidFill>
                  <a:srgbClr val="8F7C2D"/>
                </a:solidFill>
                <a:latin typeface="Times New Roman" pitchFamily="18" charset="0"/>
                <a:cs typeface="Times New Roman" pitchFamily="18" charset="0"/>
              </a:rPr>
              <a:t>Exo_32:5</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2000" b="1" dirty="0" smtClean="0">
                <a:solidFill>
                  <a:srgbClr val="8F7C2D"/>
                </a:solidFill>
                <a:latin typeface="Times New Roman" pitchFamily="18" charset="0"/>
                <a:cs typeface="Times New Roman" pitchFamily="18" charset="0"/>
              </a:rPr>
              <a:t>publish, 1</a:t>
            </a:r>
          </a:p>
          <a:p>
            <a:r>
              <a:rPr lang="en-US" sz="2000" u="sng" dirty="0" smtClean="0">
                <a:solidFill>
                  <a:srgbClr val="8F7C2D"/>
                </a:solidFill>
                <a:latin typeface="Times New Roman" pitchFamily="18" charset="0"/>
                <a:cs typeface="Times New Roman" pitchFamily="18" charset="0"/>
              </a:rPr>
              <a:t>Deu_32:3</a:t>
            </a:r>
          </a:p>
          <a:p>
            <a:r>
              <a:rPr lang="en-US" sz="2000" b="1" dirty="0" err="1" smtClean="0">
                <a:solidFill>
                  <a:srgbClr val="8F7C2D"/>
                </a:solidFill>
                <a:latin typeface="Times New Roman" pitchFamily="18" charset="0"/>
                <a:cs typeface="Times New Roman" pitchFamily="18" charset="0"/>
              </a:rPr>
              <a:t>readeth</a:t>
            </a:r>
            <a:r>
              <a:rPr lang="en-US" sz="2000" b="1" dirty="0" smtClean="0">
                <a:solidFill>
                  <a:srgbClr val="8F7C2D"/>
                </a:solidFill>
                <a:latin typeface="Times New Roman" pitchFamily="18" charset="0"/>
                <a:cs typeface="Times New Roman" pitchFamily="18" charset="0"/>
              </a:rPr>
              <a:t>, 1</a:t>
            </a:r>
          </a:p>
          <a:p>
            <a:r>
              <a:rPr lang="en-US" sz="2000" u="sng" dirty="0" smtClean="0">
                <a:solidFill>
                  <a:srgbClr val="8F7C2D"/>
                </a:solidFill>
                <a:latin typeface="Times New Roman" pitchFamily="18" charset="0"/>
                <a:cs typeface="Times New Roman" pitchFamily="18" charset="0"/>
              </a:rPr>
              <a:t>Hab_2:2</a:t>
            </a:r>
          </a:p>
          <a:p>
            <a:r>
              <a:rPr lang="en-US" sz="2000" b="1" dirty="0" smtClean="0">
                <a:solidFill>
                  <a:srgbClr val="8F7C2D"/>
                </a:solidFill>
                <a:latin typeface="Times New Roman" pitchFamily="18" charset="0"/>
                <a:cs typeface="Times New Roman" pitchFamily="18" charset="0"/>
              </a:rPr>
              <a:t>said, 1</a:t>
            </a:r>
            <a:endParaRPr lang="en-US" sz="2000" dirty="0" smtClean="0">
              <a:latin typeface="Times New Roman" pitchFamily="18" charset="0"/>
              <a:cs typeface="Times New Roman" pitchFamily="18" charset="0"/>
            </a:endParaRPr>
          </a:p>
          <a:p>
            <a:r>
              <a:rPr lang="en-US" sz="2000" b="1" dirty="0" smtClean="0">
                <a:solidFill>
                  <a:srgbClr val="8F7C2D"/>
                </a:solidFill>
                <a:latin typeface="Times New Roman" pitchFamily="18" charset="0"/>
                <a:cs typeface="Times New Roman" pitchFamily="18" charset="0"/>
              </a:rPr>
              <a:t>proclaim, 21</a:t>
            </a:r>
          </a:p>
          <a:p>
            <a:r>
              <a:rPr lang="en-US" sz="2000" u="sng" dirty="0" smtClean="0">
                <a:solidFill>
                  <a:srgbClr val="8F7C2D"/>
                </a:solidFill>
                <a:latin typeface="Times New Roman" pitchFamily="18" charset="0"/>
                <a:cs typeface="Times New Roman" pitchFamily="18" charset="0"/>
              </a:rPr>
              <a:t>Exo_33:19, Lev_23:2, Lev_23:4, Lev_23:21, Lev_23:37, Deu_20:10 (2), Jdg_7:3, 1Ki_21:9, Est_6:9, Pro_20:6, Isa_61:1-2 (2), Jer_3:12, Jer_7:2, Jer_11:6, Jer_19:2, Jer_34:8, Jer_34:17, Joe_3:9, Amo_4:5</a:t>
            </a:r>
          </a:p>
          <a:p>
            <a:r>
              <a:rPr lang="en-US" sz="2000" b="1" dirty="0" err="1" smtClean="0">
                <a:solidFill>
                  <a:srgbClr val="8F7C2D"/>
                </a:solidFill>
                <a:latin typeface="Times New Roman" pitchFamily="18" charset="0"/>
                <a:cs typeface="Times New Roman" pitchFamily="18" charset="0"/>
              </a:rPr>
              <a:t>calleth</a:t>
            </a:r>
            <a:r>
              <a:rPr lang="en-US" sz="2000" b="1" dirty="0" smtClean="0">
                <a:solidFill>
                  <a:srgbClr val="8F7C2D"/>
                </a:solidFill>
                <a:latin typeface="Times New Roman" pitchFamily="18" charset="0"/>
                <a:cs typeface="Times New Roman" pitchFamily="18" charset="0"/>
              </a:rPr>
              <a:t>, 13</a:t>
            </a:r>
          </a:p>
          <a:p>
            <a:r>
              <a:rPr lang="it-IT" sz="2000" u="sng" dirty="0" smtClean="0">
                <a:solidFill>
                  <a:srgbClr val="8F7C2D"/>
                </a:solidFill>
                <a:latin typeface="Times New Roman" pitchFamily="18" charset="0"/>
                <a:cs typeface="Times New Roman" pitchFamily="18" charset="0"/>
              </a:rPr>
              <a:t>1Ki_8:43, 2Ch_6:33, Job_12:4, Psa_42:7, Psa_147:4, Pro_18:6, Isa_21:11, Isa_40:26, Isa_59:4, Amo_5:7-8 (3), Amo_9:6</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King James Concordance cont.</a:t>
            </a:r>
            <a:endParaRPr lang="en-US" dirty="0"/>
          </a:p>
        </p:txBody>
      </p:sp>
      <p:sp>
        <p:nvSpPr>
          <p:cNvPr id="3" name="Content Placeholder 2"/>
          <p:cNvSpPr>
            <a:spLocks noGrp="1"/>
          </p:cNvSpPr>
          <p:nvPr>
            <p:ph idx="1"/>
          </p:nvPr>
        </p:nvSpPr>
        <p:spPr/>
        <p:txBody>
          <a:bodyPr/>
          <a:lstStyle/>
          <a:p>
            <a:r>
              <a:rPr lang="en-US" sz="2000" b="1" dirty="0" smtClean="0">
                <a:solidFill>
                  <a:srgbClr val="8F7C2D"/>
                </a:solidFill>
                <a:latin typeface="Times New Roman" pitchFamily="18" charset="0"/>
                <a:cs typeface="Times New Roman" pitchFamily="18" charset="0"/>
              </a:rPr>
              <a:t>proclaimed, 12</a:t>
            </a:r>
          </a:p>
          <a:p>
            <a:r>
              <a:rPr lang="en-US" sz="2000" u="sng" dirty="0" smtClean="0">
                <a:solidFill>
                  <a:srgbClr val="8F7C2D"/>
                </a:solidFill>
                <a:latin typeface="Times New Roman" pitchFamily="18" charset="0"/>
                <a:cs typeface="Times New Roman" pitchFamily="18" charset="0"/>
              </a:rPr>
              <a:t>Exo_34:5-6 (2), 1Ki_21:12, 2Ki_10:20, 2Ki_23:16-17 (3), 2Ch_20:3, Ezr_8:21, Est_6:11, Jer_36:9, Jon_3:5</a:t>
            </a:r>
          </a:p>
          <a:p>
            <a:r>
              <a:rPr lang="en-US" sz="2000" b="1" dirty="0" smtClean="0">
                <a:solidFill>
                  <a:srgbClr val="8F7C2D"/>
                </a:solidFill>
                <a:latin typeface="Times New Roman" pitchFamily="18" charset="0"/>
                <a:cs typeface="Times New Roman" pitchFamily="18" charset="0"/>
              </a:rPr>
              <a:t>named, 7</a:t>
            </a:r>
          </a:p>
          <a:p>
            <a:r>
              <a:rPr lang="sv-SE" sz="2000" u="sng" dirty="0" smtClean="0">
                <a:solidFill>
                  <a:srgbClr val="8F7C2D"/>
                </a:solidFill>
                <a:latin typeface="Times New Roman" pitchFamily="18" charset="0"/>
                <a:cs typeface="Times New Roman" pitchFamily="18" charset="0"/>
              </a:rPr>
              <a:t>Gen_27:36, Gen_48:16, 1Sa_4:21, 1Ch_23:14, Ecc_6:10, Isa_61:6, Jer_44:26</a:t>
            </a:r>
          </a:p>
          <a:p>
            <a:r>
              <a:rPr lang="en-US" sz="2000" b="1" dirty="0" err="1" smtClean="0">
                <a:solidFill>
                  <a:srgbClr val="8F7C2D"/>
                </a:solidFill>
                <a:latin typeface="Times New Roman" pitchFamily="18" charset="0"/>
                <a:cs typeface="Times New Roman" pitchFamily="18" charset="0"/>
              </a:rPr>
              <a:t>crieth</a:t>
            </a:r>
            <a:r>
              <a:rPr lang="en-US" sz="2000" b="1" dirty="0" smtClean="0">
                <a:solidFill>
                  <a:srgbClr val="8F7C2D"/>
                </a:solidFill>
                <a:latin typeface="Times New Roman" pitchFamily="18" charset="0"/>
                <a:cs typeface="Times New Roman" pitchFamily="18" charset="0"/>
              </a:rPr>
              <a:t>, 4</a:t>
            </a:r>
          </a:p>
          <a:p>
            <a:r>
              <a:rPr lang="en-US" sz="2000" u="sng" dirty="0" smtClean="0">
                <a:solidFill>
                  <a:srgbClr val="8F7C2D"/>
                </a:solidFill>
                <a:latin typeface="Times New Roman" pitchFamily="18" charset="0"/>
                <a:cs typeface="Times New Roman" pitchFamily="18" charset="0"/>
              </a:rPr>
              <a:t>Pro_1:21, Isa_40:3 (2), Mic_6:9</a:t>
            </a:r>
          </a:p>
          <a:p>
            <a:r>
              <a:rPr lang="en-US" sz="2000" b="1" dirty="0" smtClean="0">
                <a:solidFill>
                  <a:srgbClr val="8F7C2D"/>
                </a:solidFill>
                <a:latin typeface="Times New Roman" pitchFamily="18" charset="0"/>
                <a:cs typeface="Times New Roman" pitchFamily="18" charset="0"/>
              </a:rPr>
              <a:t>guests, 4</a:t>
            </a:r>
          </a:p>
          <a:p>
            <a:r>
              <a:rPr lang="en-US" sz="2000" u="sng" dirty="0" smtClean="0">
                <a:solidFill>
                  <a:srgbClr val="8F7C2D"/>
                </a:solidFill>
                <a:latin typeface="Times New Roman" pitchFamily="18" charset="0"/>
                <a:cs typeface="Times New Roman" pitchFamily="18" charset="0"/>
              </a:rPr>
              <a:t>1Ki_1:41, 1Ki_1:49, Pro_9:18, Zep_1:7</a:t>
            </a:r>
          </a:p>
          <a:p>
            <a:r>
              <a:rPr lang="en-US" sz="2000" b="1" dirty="0" err="1" smtClean="0">
                <a:solidFill>
                  <a:srgbClr val="8F7C2D"/>
                </a:solidFill>
                <a:latin typeface="Times New Roman" pitchFamily="18" charset="0"/>
                <a:cs typeface="Times New Roman" pitchFamily="18" charset="0"/>
              </a:rPr>
              <a:t>calledst</a:t>
            </a:r>
            <a:r>
              <a:rPr lang="en-US" sz="2000" b="1" dirty="0" smtClean="0">
                <a:solidFill>
                  <a:srgbClr val="8F7C2D"/>
                </a:solidFill>
                <a:latin typeface="Times New Roman" pitchFamily="18" charset="0"/>
                <a:cs typeface="Times New Roman" pitchFamily="18" charset="0"/>
              </a:rPr>
              <a:t>, 3</a:t>
            </a:r>
          </a:p>
          <a:p>
            <a:r>
              <a:rPr lang="en-US" sz="2000" u="sng" dirty="0" smtClean="0">
                <a:solidFill>
                  <a:srgbClr val="8F7C2D"/>
                </a:solidFill>
                <a:latin typeface="Times New Roman" pitchFamily="18" charset="0"/>
                <a:cs typeface="Times New Roman" pitchFamily="18" charset="0"/>
              </a:rPr>
              <a:t>Jdg_8:1, 1Sa_3:5, Psa_81:7</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King James Concordance cont.</a:t>
            </a:r>
            <a:endParaRPr lang="en-US" dirty="0"/>
          </a:p>
        </p:txBody>
      </p:sp>
      <p:sp>
        <p:nvSpPr>
          <p:cNvPr id="3" name="Content Placeholder 2"/>
          <p:cNvSpPr>
            <a:spLocks noGrp="1"/>
          </p:cNvSpPr>
          <p:nvPr>
            <p:ph idx="1"/>
          </p:nvPr>
        </p:nvSpPr>
        <p:spPr/>
        <p:txBody>
          <a:bodyPr/>
          <a:lstStyle/>
          <a:p>
            <a:r>
              <a:rPr lang="en-US" sz="2000" b="1" dirty="0" smtClean="0">
                <a:solidFill>
                  <a:srgbClr val="8F7C2D"/>
                </a:solidFill>
                <a:latin typeface="Times New Roman" pitchFamily="18" charset="0"/>
                <a:cs typeface="Times New Roman" pitchFamily="18" charset="0"/>
              </a:rPr>
              <a:t>calling, 3</a:t>
            </a:r>
          </a:p>
          <a:p>
            <a:r>
              <a:rPr lang="en-US" sz="2000" u="sng" dirty="0" smtClean="0">
                <a:solidFill>
                  <a:srgbClr val="8F7C2D"/>
                </a:solidFill>
                <a:latin typeface="Times New Roman" pitchFamily="18" charset="0"/>
                <a:cs typeface="Times New Roman" pitchFamily="18" charset="0"/>
              </a:rPr>
              <a:t>Isa_1:13, Isa_41:4, Isa_46:11</a:t>
            </a:r>
          </a:p>
          <a:p>
            <a:r>
              <a:rPr lang="en-US" sz="2000" b="1" dirty="0" smtClean="0">
                <a:solidFill>
                  <a:srgbClr val="8F7C2D"/>
                </a:solidFill>
                <a:latin typeface="Times New Roman" pitchFamily="18" charset="0"/>
                <a:cs typeface="Times New Roman" pitchFamily="18" charset="0"/>
              </a:rPr>
              <a:t>famous, 3</a:t>
            </a:r>
          </a:p>
          <a:p>
            <a:r>
              <a:rPr lang="en-US" sz="2000" u="sng" dirty="0" smtClean="0">
                <a:solidFill>
                  <a:srgbClr val="8F7C2D"/>
                </a:solidFill>
                <a:latin typeface="Times New Roman" pitchFamily="18" charset="0"/>
                <a:cs typeface="Times New Roman" pitchFamily="18" charset="0"/>
              </a:rPr>
              <a:t>Num_26:9, Rth_4:11, Rth_4:14</a:t>
            </a:r>
          </a:p>
          <a:p>
            <a:r>
              <a:rPr lang="en-US" sz="2000" b="1" dirty="0" smtClean="0">
                <a:solidFill>
                  <a:srgbClr val="8F7C2D"/>
                </a:solidFill>
                <a:latin typeface="Times New Roman" pitchFamily="18" charset="0"/>
                <a:cs typeface="Times New Roman" pitchFamily="18" charset="0"/>
              </a:rPr>
              <a:t>gave, 3</a:t>
            </a:r>
          </a:p>
          <a:p>
            <a:r>
              <a:rPr lang="en-US" sz="2000" u="sng" dirty="0" smtClean="0">
                <a:solidFill>
                  <a:srgbClr val="8F7C2D"/>
                </a:solidFill>
                <a:latin typeface="Times New Roman" pitchFamily="18" charset="0"/>
                <a:cs typeface="Times New Roman" pitchFamily="18" charset="0"/>
              </a:rPr>
              <a:t>Gen_2:20, Num_32:38, Rth_4:17</a:t>
            </a:r>
          </a:p>
          <a:p>
            <a:r>
              <a:rPr lang="en-US" sz="2000" b="1" dirty="0" smtClean="0">
                <a:solidFill>
                  <a:srgbClr val="8F7C2D"/>
                </a:solidFill>
                <a:latin typeface="Times New Roman" pitchFamily="18" charset="0"/>
                <a:cs typeface="Times New Roman" pitchFamily="18" charset="0"/>
              </a:rPr>
              <a:t>invited, 3</a:t>
            </a:r>
          </a:p>
          <a:p>
            <a:r>
              <a:rPr lang="en-US" sz="2000" u="sng" dirty="0" smtClean="0">
                <a:solidFill>
                  <a:srgbClr val="8F7C2D"/>
                </a:solidFill>
                <a:latin typeface="Times New Roman" pitchFamily="18" charset="0"/>
                <a:cs typeface="Times New Roman" pitchFamily="18" charset="0"/>
              </a:rPr>
              <a:t>1Sa_9:24, 2Sa_13:23, Est_5:12</a:t>
            </a:r>
          </a:p>
          <a:p>
            <a:r>
              <a:rPr lang="en-US" sz="2000" b="1" dirty="0" smtClean="0">
                <a:solidFill>
                  <a:srgbClr val="8F7C2D"/>
                </a:solidFill>
                <a:latin typeface="Times New Roman" pitchFamily="18" charset="0"/>
                <a:cs typeface="Times New Roman" pitchFamily="18" charset="0"/>
              </a:rPr>
              <a:t>renowned, 3</a:t>
            </a:r>
          </a:p>
          <a:p>
            <a:r>
              <a:rPr lang="en-US" sz="2000" u="sng" dirty="0" smtClean="0">
                <a:solidFill>
                  <a:srgbClr val="8F7C2D"/>
                </a:solidFill>
                <a:latin typeface="Times New Roman" pitchFamily="18" charset="0"/>
                <a:cs typeface="Times New Roman" pitchFamily="18" charset="0"/>
              </a:rPr>
              <a:t>Num_1:16, Isa_14:20, Eze_23:23</a:t>
            </a:r>
          </a:p>
          <a:p>
            <a:r>
              <a:rPr lang="en-US" sz="2000" b="1" dirty="0" smtClean="0">
                <a:solidFill>
                  <a:srgbClr val="8F7C2D"/>
                </a:solidFill>
                <a:latin typeface="Times New Roman" pitchFamily="18" charset="0"/>
                <a:cs typeface="Times New Roman" pitchFamily="18" charset="0"/>
              </a:rPr>
              <a:t>bidden, 2</a:t>
            </a:r>
          </a:p>
          <a:p>
            <a:r>
              <a:rPr lang="en-US" sz="2000" u="sng" dirty="0" smtClean="0">
                <a:solidFill>
                  <a:srgbClr val="8F7C2D"/>
                </a:solidFill>
                <a:latin typeface="Times New Roman" pitchFamily="18" charset="0"/>
                <a:cs typeface="Times New Roman" pitchFamily="18" charset="0"/>
              </a:rPr>
              <a:t>1Sa_9:13, 1Sa_9:22</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i="1" dirty="0" smtClean="0">
                <a:solidFill>
                  <a:srgbClr val="8F7C2D"/>
                </a:solidFill>
                <a:latin typeface="Times New Roman" pitchFamily="18" charset="0"/>
                <a:cs typeface="Times New Roman" pitchFamily="18" charset="0"/>
              </a:rPr>
              <a:t>Making Known - Proclaim</a:t>
            </a:r>
            <a:endParaRPr lang="en-US" i="1" dirty="0">
              <a:solidFill>
                <a:srgbClr val="8F7C2D"/>
              </a:solidFill>
              <a:latin typeface="Times New Roman" pitchFamily="18" charset="0"/>
              <a:cs typeface="Times New Roman" pitchFamily="18" charset="0"/>
            </a:endParaRPr>
          </a:p>
        </p:txBody>
      </p:sp>
      <p:sp>
        <p:nvSpPr>
          <p:cNvPr id="8195" name="Rectangle 3"/>
          <p:cNvSpPr>
            <a:spLocks noGrp="1" noChangeArrowheads="1"/>
          </p:cNvSpPr>
          <p:nvPr>
            <p:ph type="body" idx="1"/>
          </p:nvPr>
        </p:nvSpPr>
        <p:spPr>
          <a:xfrm>
            <a:off x="457200" y="2819400"/>
            <a:ext cx="8229600" cy="3306763"/>
          </a:xfrm>
        </p:spPr>
        <p:txBody>
          <a:bodyPr/>
          <a:lstStyle/>
          <a:p>
            <a:r>
              <a:rPr lang="en-US" i="1" dirty="0">
                <a:solidFill>
                  <a:srgbClr val="8F7C2D"/>
                </a:solidFill>
                <a:latin typeface="Times New Roman" pitchFamily="18" charset="0"/>
                <a:cs typeface="Times New Roman" pitchFamily="18" charset="0"/>
              </a:rPr>
              <a:t>Eph </a:t>
            </a:r>
            <a:r>
              <a:rPr lang="en-US" i="1" dirty="0" smtClean="0">
                <a:solidFill>
                  <a:srgbClr val="8F7C2D"/>
                </a:solidFill>
                <a:latin typeface="Times New Roman" pitchFamily="18" charset="0"/>
                <a:cs typeface="Times New Roman" pitchFamily="18" charset="0"/>
              </a:rPr>
              <a:t>6:19    Making known the Gospel</a:t>
            </a:r>
            <a:endParaRPr lang="en-US" i="1" dirty="0">
              <a:solidFill>
                <a:srgbClr val="8F7C2D"/>
              </a:solidFill>
              <a:latin typeface="Times New Roman" pitchFamily="18" charset="0"/>
              <a:cs typeface="Times New Roman" pitchFamily="18" charset="0"/>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King James Concordance cont.</a:t>
            </a:r>
            <a:endParaRPr lang="en-US" dirty="0"/>
          </a:p>
        </p:txBody>
      </p:sp>
      <p:sp>
        <p:nvSpPr>
          <p:cNvPr id="5" name="Content Placeholder 4"/>
          <p:cNvSpPr>
            <a:spLocks noGrp="1"/>
          </p:cNvSpPr>
          <p:nvPr>
            <p:ph sz="half" idx="1"/>
          </p:nvPr>
        </p:nvSpPr>
        <p:spPr/>
        <p:txBody>
          <a:bodyPr/>
          <a:lstStyle/>
          <a:p>
            <a:r>
              <a:rPr lang="en-US" sz="2000" b="1" dirty="0" err="1" smtClean="0">
                <a:solidFill>
                  <a:srgbClr val="8F7C2D"/>
                </a:solidFill>
                <a:latin typeface="Times New Roman" pitchFamily="18" charset="0"/>
                <a:cs typeface="Times New Roman" pitchFamily="18" charset="0"/>
              </a:rPr>
              <a:t>criest</a:t>
            </a:r>
            <a:r>
              <a:rPr lang="en-US" sz="2000" b="1" dirty="0" smtClean="0">
                <a:solidFill>
                  <a:srgbClr val="8F7C2D"/>
                </a:solidFill>
                <a:latin typeface="Times New Roman" pitchFamily="18" charset="0"/>
                <a:cs typeface="Times New Roman" pitchFamily="18" charset="0"/>
              </a:rPr>
              <a:t>, 2</a:t>
            </a:r>
          </a:p>
          <a:p>
            <a:r>
              <a:rPr lang="en-US" sz="2000" u="sng" dirty="0" smtClean="0">
                <a:solidFill>
                  <a:srgbClr val="8F7C2D"/>
                </a:solidFill>
                <a:latin typeface="Times New Roman" pitchFamily="18" charset="0"/>
                <a:cs typeface="Times New Roman" pitchFamily="18" charset="0"/>
              </a:rPr>
              <a:t>1Sa_26:14, Pro_2:3</a:t>
            </a:r>
          </a:p>
          <a:p>
            <a:r>
              <a:rPr lang="en-US" sz="2000" b="1" dirty="0" smtClean="0">
                <a:solidFill>
                  <a:srgbClr val="8F7C2D"/>
                </a:solidFill>
                <a:latin typeface="Times New Roman" pitchFamily="18" charset="0"/>
                <a:cs typeface="Times New Roman" pitchFamily="18" charset="0"/>
              </a:rPr>
              <a:t>preach, 2</a:t>
            </a:r>
          </a:p>
          <a:p>
            <a:r>
              <a:rPr lang="en-US" sz="2000" u="sng" dirty="0" smtClean="0">
                <a:solidFill>
                  <a:srgbClr val="8F7C2D"/>
                </a:solidFill>
                <a:latin typeface="Times New Roman" pitchFamily="18" charset="0"/>
                <a:cs typeface="Times New Roman" pitchFamily="18" charset="0"/>
              </a:rPr>
              <a:t>Neh_6:7, Jon_3:2</a:t>
            </a:r>
          </a:p>
          <a:p>
            <a:r>
              <a:rPr lang="en-US" sz="2000" b="1" dirty="0" smtClean="0">
                <a:solidFill>
                  <a:srgbClr val="8F7C2D"/>
                </a:solidFill>
                <a:latin typeface="Times New Roman" pitchFamily="18" charset="0"/>
                <a:cs typeface="Times New Roman" pitchFamily="18" charset="0"/>
              </a:rPr>
              <a:t>proclaiming, 2</a:t>
            </a:r>
          </a:p>
          <a:p>
            <a:r>
              <a:rPr lang="en-US" sz="2000" u="sng" dirty="0" smtClean="0">
                <a:solidFill>
                  <a:srgbClr val="8F7C2D"/>
                </a:solidFill>
                <a:latin typeface="Times New Roman" pitchFamily="18" charset="0"/>
                <a:cs typeface="Times New Roman" pitchFamily="18" charset="0"/>
              </a:rPr>
              <a:t>Jer_34:15, Jer_34:17</a:t>
            </a:r>
          </a:p>
          <a:p>
            <a:r>
              <a:rPr lang="en-US" sz="2000" b="1" dirty="0" smtClean="0">
                <a:solidFill>
                  <a:srgbClr val="8F7C2D"/>
                </a:solidFill>
                <a:latin typeface="Times New Roman" pitchFamily="18" charset="0"/>
                <a:cs typeface="Times New Roman" pitchFamily="18" charset="0"/>
              </a:rPr>
              <a:t>reading, 2</a:t>
            </a:r>
          </a:p>
          <a:p>
            <a:r>
              <a:rPr lang="en-US" sz="2000" u="sng" dirty="0" smtClean="0">
                <a:solidFill>
                  <a:srgbClr val="8F7C2D"/>
                </a:solidFill>
                <a:latin typeface="Times New Roman" pitchFamily="18" charset="0"/>
                <a:cs typeface="Times New Roman" pitchFamily="18" charset="0"/>
              </a:rPr>
              <a:t>Jer_36:8, Jer_51:63</a:t>
            </a:r>
          </a:p>
          <a:p>
            <a:r>
              <a:rPr lang="en-US" sz="2000" b="1" dirty="0" err="1" smtClean="0">
                <a:solidFill>
                  <a:srgbClr val="8F7C2D"/>
                </a:solidFill>
                <a:latin typeface="Times New Roman" pitchFamily="18" charset="0"/>
                <a:cs typeface="Times New Roman" pitchFamily="18" charset="0"/>
              </a:rPr>
              <a:t>bewrayeth</a:t>
            </a:r>
            <a:r>
              <a:rPr lang="en-US" sz="2000" b="1" dirty="0" smtClean="0">
                <a:solidFill>
                  <a:srgbClr val="8F7C2D"/>
                </a:solidFill>
                <a:latin typeface="Times New Roman" pitchFamily="18" charset="0"/>
                <a:cs typeface="Times New Roman" pitchFamily="18" charset="0"/>
              </a:rPr>
              <a:t>, 1</a:t>
            </a:r>
          </a:p>
          <a:p>
            <a:r>
              <a:rPr lang="en-US" sz="2000" u="sng" dirty="0" smtClean="0">
                <a:solidFill>
                  <a:srgbClr val="8F7C2D"/>
                </a:solidFill>
                <a:latin typeface="Times New Roman" pitchFamily="18" charset="0"/>
                <a:cs typeface="Times New Roman" pitchFamily="18" charset="0"/>
              </a:rPr>
              <a:t>Pro_27:16</a:t>
            </a:r>
          </a:p>
          <a:p>
            <a:r>
              <a:rPr lang="en-US" sz="2000" b="1" dirty="0" smtClean="0">
                <a:solidFill>
                  <a:srgbClr val="8F7C2D"/>
                </a:solidFill>
                <a:latin typeface="Times New Roman" pitchFamily="18" charset="0"/>
                <a:cs typeface="Times New Roman" pitchFamily="18" charset="0"/>
              </a:rPr>
              <a:t>crying, 1</a:t>
            </a:r>
          </a:p>
          <a:p>
            <a:r>
              <a:rPr lang="en-US" sz="2000" u="sng" dirty="0" smtClean="0">
                <a:solidFill>
                  <a:srgbClr val="8F7C2D"/>
                </a:solidFill>
                <a:latin typeface="Times New Roman" pitchFamily="18" charset="0"/>
                <a:cs typeface="Times New Roman" pitchFamily="18" charset="0"/>
              </a:rPr>
              <a:t>Psa_69:3</a:t>
            </a:r>
          </a:p>
        </p:txBody>
      </p:sp>
      <p:sp>
        <p:nvSpPr>
          <p:cNvPr id="6" name="Content Placeholder 5"/>
          <p:cNvSpPr>
            <a:spLocks noGrp="1"/>
          </p:cNvSpPr>
          <p:nvPr>
            <p:ph sz="half" idx="2"/>
          </p:nvPr>
        </p:nvSpPr>
        <p:spPr/>
        <p:txBody>
          <a:bodyPr/>
          <a:lstStyle/>
          <a:p>
            <a:r>
              <a:rPr lang="en-US" sz="2000" b="1" dirty="0" smtClean="0">
                <a:solidFill>
                  <a:srgbClr val="8F7C2D"/>
                </a:solidFill>
                <a:latin typeface="Times New Roman" pitchFamily="18" charset="0"/>
                <a:cs typeface="Times New Roman" pitchFamily="18" charset="0"/>
              </a:rPr>
              <a:t>mentioned, 1</a:t>
            </a:r>
          </a:p>
          <a:p>
            <a:r>
              <a:rPr lang="en-US" sz="2000" u="sng" dirty="0" smtClean="0">
                <a:solidFill>
                  <a:srgbClr val="8F7C2D"/>
                </a:solidFill>
                <a:latin typeface="Times New Roman" pitchFamily="18" charset="0"/>
                <a:cs typeface="Times New Roman" pitchFamily="18" charset="0"/>
              </a:rPr>
              <a:t>Jos_21:9</a:t>
            </a:r>
          </a:p>
          <a:p>
            <a:r>
              <a:rPr lang="en-US" sz="2000" b="1" dirty="0" err="1" smtClean="0">
                <a:solidFill>
                  <a:srgbClr val="8F7C2D"/>
                </a:solidFill>
                <a:latin typeface="Times New Roman" pitchFamily="18" charset="0"/>
                <a:cs typeface="Times New Roman" pitchFamily="18" charset="0"/>
              </a:rPr>
              <a:t>proclaimeth</a:t>
            </a:r>
            <a:r>
              <a:rPr lang="en-US" sz="2000" b="1" dirty="0" smtClean="0">
                <a:solidFill>
                  <a:srgbClr val="8F7C2D"/>
                </a:solidFill>
                <a:latin typeface="Times New Roman" pitchFamily="18" charset="0"/>
                <a:cs typeface="Times New Roman" pitchFamily="18" charset="0"/>
              </a:rPr>
              <a:t>, 1</a:t>
            </a:r>
          </a:p>
          <a:p>
            <a:r>
              <a:rPr lang="en-US" sz="2000" u="sng" dirty="0" smtClean="0">
                <a:solidFill>
                  <a:srgbClr val="8F7C2D"/>
                </a:solidFill>
                <a:latin typeface="Times New Roman" pitchFamily="18" charset="0"/>
                <a:cs typeface="Times New Roman" pitchFamily="18" charset="0"/>
              </a:rPr>
              <a:t>Pro_12:23</a:t>
            </a:r>
          </a:p>
          <a:p>
            <a:r>
              <a:rPr lang="en-US" sz="2000" b="1" dirty="0" smtClean="0">
                <a:solidFill>
                  <a:srgbClr val="8F7C2D"/>
                </a:solidFill>
                <a:latin typeface="Times New Roman" pitchFamily="18" charset="0"/>
                <a:cs typeface="Times New Roman" pitchFamily="18" charset="0"/>
              </a:rPr>
              <a:t>proclamation, 1</a:t>
            </a:r>
          </a:p>
          <a:p>
            <a:r>
              <a:rPr lang="en-US" sz="2000" u="sng" dirty="0" smtClean="0">
                <a:solidFill>
                  <a:srgbClr val="8F7C2D"/>
                </a:solidFill>
                <a:latin typeface="Times New Roman" pitchFamily="18" charset="0"/>
                <a:cs typeface="Times New Roman" pitchFamily="18" charset="0"/>
              </a:rPr>
              <a:t>Exo_32:5</a:t>
            </a:r>
          </a:p>
          <a:p>
            <a:r>
              <a:rPr lang="en-US" sz="2000" b="1" dirty="0" smtClean="0">
                <a:solidFill>
                  <a:srgbClr val="8F7C2D"/>
                </a:solidFill>
                <a:latin typeface="Times New Roman" pitchFamily="18" charset="0"/>
                <a:cs typeface="Times New Roman" pitchFamily="18" charset="0"/>
              </a:rPr>
              <a:t>publish, 1</a:t>
            </a:r>
          </a:p>
          <a:p>
            <a:r>
              <a:rPr lang="en-US" sz="2000" u="sng" dirty="0" smtClean="0">
                <a:solidFill>
                  <a:srgbClr val="8F7C2D"/>
                </a:solidFill>
                <a:latin typeface="Times New Roman" pitchFamily="18" charset="0"/>
                <a:cs typeface="Times New Roman" pitchFamily="18" charset="0"/>
              </a:rPr>
              <a:t>Deu_32:3</a:t>
            </a:r>
          </a:p>
          <a:p>
            <a:r>
              <a:rPr lang="en-US" sz="2000" b="1" dirty="0" err="1" smtClean="0">
                <a:solidFill>
                  <a:srgbClr val="8F7C2D"/>
                </a:solidFill>
                <a:latin typeface="Times New Roman" pitchFamily="18" charset="0"/>
                <a:cs typeface="Times New Roman" pitchFamily="18" charset="0"/>
              </a:rPr>
              <a:t>readeth</a:t>
            </a:r>
            <a:r>
              <a:rPr lang="en-US" sz="2000" b="1" dirty="0" smtClean="0">
                <a:solidFill>
                  <a:srgbClr val="8F7C2D"/>
                </a:solidFill>
                <a:latin typeface="Times New Roman" pitchFamily="18" charset="0"/>
                <a:cs typeface="Times New Roman" pitchFamily="18" charset="0"/>
              </a:rPr>
              <a:t>, 1</a:t>
            </a:r>
          </a:p>
          <a:p>
            <a:r>
              <a:rPr lang="en-US" sz="2000" u="sng" dirty="0" smtClean="0">
                <a:solidFill>
                  <a:srgbClr val="8F7C2D"/>
                </a:solidFill>
                <a:latin typeface="Times New Roman" pitchFamily="18" charset="0"/>
                <a:cs typeface="Times New Roman" pitchFamily="18" charset="0"/>
              </a:rPr>
              <a:t>Hab_2:2</a:t>
            </a:r>
          </a:p>
          <a:p>
            <a:r>
              <a:rPr lang="en-US" sz="2000" b="1" dirty="0" smtClean="0">
                <a:solidFill>
                  <a:srgbClr val="8F7C2D"/>
                </a:solidFill>
                <a:latin typeface="Times New Roman" pitchFamily="18" charset="0"/>
                <a:cs typeface="Times New Roman" pitchFamily="18" charset="0"/>
              </a:rPr>
              <a:t>said, 1</a:t>
            </a:r>
            <a:endParaRPr lang="en-US" sz="2000" dirty="0" smtClean="0">
              <a:latin typeface="Times New Roman" pitchFamily="18" charset="0"/>
              <a:cs typeface="Times New Roman" pitchFamily="18" charset="0"/>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Nehemiah 8:15</a:t>
            </a:r>
            <a:endParaRPr lang="en-US" dirty="0"/>
          </a:p>
        </p:txBody>
      </p:sp>
      <p:sp>
        <p:nvSpPr>
          <p:cNvPr id="3" name="Content Placeholder 2"/>
          <p:cNvSpPr>
            <a:spLocks noGrp="1"/>
          </p:cNvSpPr>
          <p:nvPr>
            <p:ph idx="1"/>
          </p:nvPr>
        </p:nvSpPr>
        <p:spPr>
          <a:xfrm>
            <a:off x="457200" y="2209800"/>
            <a:ext cx="8229600" cy="3916363"/>
          </a:xfrm>
        </p:spPr>
        <p:txBody>
          <a:bodyPr/>
          <a:lstStyle/>
          <a:p>
            <a:r>
              <a:rPr lang="en-US" i="1" dirty="0" smtClean="0">
                <a:solidFill>
                  <a:srgbClr val="8F7C2D"/>
                </a:solidFill>
                <a:latin typeface="Times New Roman" pitchFamily="18" charset="0"/>
                <a:cs typeface="Times New Roman" pitchFamily="18" charset="0"/>
              </a:rPr>
              <a:t>And that they should publish and proclaim in all their cities, and in Jerusalem, saying, Go forth unto the mount, and fetch olive branches, and pine branches, and myrtle branches, and palm branches, and branches of thick trees, to make booths, as [it is] written.</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8F7C2D"/>
                </a:solidFill>
                <a:latin typeface="Times New Roman" pitchFamily="18" charset="0"/>
                <a:cs typeface="Times New Roman" pitchFamily="18" charset="0"/>
              </a:rPr>
              <a:t>Brown-Driver-Brigg’s Hebrew Definitions</a:t>
            </a:r>
            <a:endParaRPr lang="en-US" sz="3600" i="1" dirty="0">
              <a:solidFill>
                <a:srgbClr val="8F7C2D"/>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2000" b="1" dirty="0" smtClean="0">
                <a:solidFill>
                  <a:srgbClr val="8F7C2D"/>
                </a:solidFill>
                <a:latin typeface="Times New Roman" pitchFamily="18" charset="0"/>
                <a:cs typeface="Times New Roman" pitchFamily="18" charset="0"/>
              </a:rPr>
              <a:t>H8085</a:t>
            </a:r>
          </a:p>
          <a:p>
            <a:r>
              <a:rPr lang="he-IL" sz="2000" dirty="0" smtClean="0">
                <a:solidFill>
                  <a:srgbClr val="8F7C2D"/>
                </a:solidFill>
                <a:latin typeface="Times New Roman" pitchFamily="18" charset="0"/>
                <a:cs typeface="Times New Roman" pitchFamily="18" charset="0"/>
              </a:rPr>
              <a:t>שׁמע</a:t>
            </a:r>
            <a:endParaRPr lang="en-US" sz="2000" dirty="0" smtClean="0">
              <a:solidFill>
                <a:srgbClr val="8F7C2D"/>
              </a:solidFill>
              <a:latin typeface="Times New Roman" pitchFamily="18" charset="0"/>
              <a:cs typeface="Times New Roman" pitchFamily="18" charset="0"/>
            </a:endParaRPr>
          </a:p>
          <a:p>
            <a:r>
              <a:rPr lang="en-US" sz="2000" dirty="0" err="1" smtClean="0">
                <a:solidFill>
                  <a:srgbClr val="8F7C2D"/>
                </a:solidFill>
                <a:latin typeface="Times New Roman" pitchFamily="18" charset="0"/>
                <a:cs typeface="Times New Roman" pitchFamily="18" charset="0"/>
              </a:rPr>
              <a:t>shâma</a:t>
            </a:r>
            <a:r>
              <a:rPr lang="en-US" sz="2000" dirty="0" smtClean="0">
                <a:solidFill>
                  <a:srgbClr val="8F7C2D"/>
                </a:solidFill>
                <a:latin typeface="Times New Roman" pitchFamily="18" charset="0"/>
                <a:cs typeface="Times New Roman" pitchFamily="18" charset="0"/>
              </a:rPr>
              <a:t>‛</a:t>
            </a:r>
          </a:p>
          <a:p>
            <a:r>
              <a:rPr lang="en-US" sz="2000" b="1" dirty="0" smtClean="0">
                <a:solidFill>
                  <a:srgbClr val="8F7C2D"/>
                </a:solidFill>
                <a:latin typeface="Times New Roman" pitchFamily="18" charset="0"/>
                <a:cs typeface="Times New Roman" pitchFamily="18" charset="0"/>
              </a:rPr>
              <a:t>BDB Definition:</a:t>
            </a:r>
          </a:p>
          <a:p>
            <a:r>
              <a:rPr lang="en-US" sz="2000" dirty="0" smtClean="0">
                <a:solidFill>
                  <a:srgbClr val="8F7C2D"/>
                </a:solidFill>
                <a:latin typeface="Times New Roman" pitchFamily="18" charset="0"/>
                <a:cs typeface="Times New Roman" pitchFamily="18" charset="0"/>
              </a:rPr>
              <a:t>1) to hear, listen to, obey (verb)</a:t>
            </a:r>
          </a:p>
          <a:p>
            <a:r>
              <a:rPr lang="en-US" sz="2000" dirty="0" smtClean="0">
                <a:solidFill>
                  <a:srgbClr val="8F7C2D"/>
                </a:solidFill>
                <a:latin typeface="Times New Roman" pitchFamily="18" charset="0"/>
                <a:cs typeface="Times New Roman" pitchFamily="18" charset="0"/>
              </a:rPr>
              <a:t>1a) (</a:t>
            </a:r>
            <a:r>
              <a:rPr lang="en-US" sz="2000" dirty="0" err="1" smtClean="0">
                <a:solidFill>
                  <a:srgbClr val="8F7C2D"/>
                </a:solidFill>
                <a:latin typeface="Times New Roman" pitchFamily="18" charset="0"/>
                <a:cs typeface="Times New Roman" pitchFamily="18" charset="0"/>
              </a:rPr>
              <a:t>Qal</a:t>
            </a:r>
            <a:r>
              <a:rPr lang="en-US" sz="2000" dirty="0" smtClean="0">
                <a:solidFill>
                  <a:srgbClr val="8F7C2D"/>
                </a:solidFill>
                <a:latin typeface="Times New Roman" pitchFamily="18" charset="0"/>
                <a:cs typeface="Times New Roman" pitchFamily="18" charset="0"/>
              </a:rPr>
              <a:t>)</a:t>
            </a:r>
          </a:p>
          <a:p>
            <a:pPr lvl="1"/>
            <a:r>
              <a:rPr lang="en-US" sz="2000" dirty="0" smtClean="0">
                <a:solidFill>
                  <a:srgbClr val="8F7C2D"/>
                </a:solidFill>
                <a:latin typeface="Times New Roman" pitchFamily="18" charset="0"/>
                <a:cs typeface="Times New Roman" pitchFamily="18" charset="0"/>
              </a:rPr>
              <a:t>1a1) to hear (perceive by ear)</a:t>
            </a:r>
          </a:p>
          <a:p>
            <a:pPr lvl="1"/>
            <a:r>
              <a:rPr lang="en-US" sz="2000" dirty="0" smtClean="0">
                <a:solidFill>
                  <a:srgbClr val="8F7C2D"/>
                </a:solidFill>
                <a:latin typeface="Times New Roman" pitchFamily="18" charset="0"/>
                <a:cs typeface="Times New Roman" pitchFamily="18" charset="0"/>
              </a:rPr>
              <a:t>1a2) to hear of or concerning</a:t>
            </a:r>
          </a:p>
          <a:p>
            <a:pPr lvl="1"/>
            <a:r>
              <a:rPr lang="en-US" sz="2000" dirty="0" smtClean="0">
                <a:solidFill>
                  <a:srgbClr val="8F7C2D"/>
                </a:solidFill>
                <a:latin typeface="Times New Roman" pitchFamily="18" charset="0"/>
                <a:cs typeface="Times New Roman" pitchFamily="18" charset="0"/>
              </a:rPr>
              <a:t>1a3) to hear (have power to hear)</a:t>
            </a:r>
          </a:p>
          <a:p>
            <a:pPr lvl="1"/>
            <a:r>
              <a:rPr lang="en-US" sz="2000" dirty="0" smtClean="0">
                <a:solidFill>
                  <a:srgbClr val="8F7C2D"/>
                </a:solidFill>
                <a:latin typeface="Times New Roman" pitchFamily="18" charset="0"/>
                <a:cs typeface="Times New Roman" pitchFamily="18" charset="0"/>
              </a:rPr>
              <a:t>1a4) to hear with attention or interest, listen to</a:t>
            </a:r>
          </a:p>
          <a:p>
            <a:pPr lvl="1"/>
            <a:r>
              <a:rPr lang="en-US" sz="2000" dirty="0" smtClean="0">
                <a:solidFill>
                  <a:srgbClr val="8F7C2D"/>
                </a:solidFill>
                <a:latin typeface="Times New Roman" pitchFamily="18" charset="0"/>
                <a:cs typeface="Times New Roman" pitchFamily="18" charset="0"/>
              </a:rPr>
              <a:t>1a5) to understand (language)</a:t>
            </a:r>
          </a:p>
          <a:p>
            <a:pPr lvl="1"/>
            <a:r>
              <a:rPr lang="en-US" sz="2000" dirty="0" smtClean="0">
                <a:solidFill>
                  <a:srgbClr val="8F7C2D"/>
                </a:solidFill>
                <a:latin typeface="Times New Roman" pitchFamily="18" charset="0"/>
                <a:cs typeface="Times New Roman" pitchFamily="18" charset="0"/>
              </a:rPr>
              <a:t>1a6) to hear (of judicial cases)</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i="1" dirty="0" smtClean="0">
                <a:solidFill>
                  <a:srgbClr val="8F7C2D"/>
                </a:solidFill>
                <a:latin typeface="Times New Roman" pitchFamily="18" charset="0"/>
                <a:cs typeface="Times New Roman" pitchFamily="18" charset="0"/>
              </a:rPr>
              <a:t>Brown-Driver-Brigg’s Hebrew Definitions cont.</a:t>
            </a:r>
            <a:endParaRPr lang="en-US" sz="3200" dirty="0"/>
          </a:p>
        </p:txBody>
      </p:sp>
      <p:sp>
        <p:nvSpPr>
          <p:cNvPr id="3" name="Content Placeholder 2"/>
          <p:cNvSpPr>
            <a:spLocks noGrp="1"/>
          </p:cNvSpPr>
          <p:nvPr>
            <p:ph idx="1"/>
          </p:nvPr>
        </p:nvSpPr>
        <p:spPr/>
        <p:txBody>
          <a:bodyPr/>
          <a:lstStyle/>
          <a:p>
            <a:pPr lvl="1"/>
            <a:r>
              <a:rPr lang="en-US" sz="2000" dirty="0" smtClean="0">
                <a:solidFill>
                  <a:srgbClr val="8F7C2D"/>
                </a:solidFill>
                <a:latin typeface="Times New Roman" pitchFamily="18" charset="0"/>
                <a:cs typeface="Times New Roman" pitchFamily="18" charset="0"/>
              </a:rPr>
              <a:t>1a7) to listen, give heed</a:t>
            </a:r>
          </a:p>
          <a:p>
            <a:pPr lvl="2"/>
            <a:r>
              <a:rPr lang="en-US" sz="2000" dirty="0" smtClean="0">
                <a:solidFill>
                  <a:srgbClr val="8F7C2D"/>
                </a:solidFill>
                <a:latin typeface="Times New Roman" pitchFamily="18" charset="0"/>
                <a:cs typeface="Times New Roman" pitchFamily="18" charset="0"/>
              </a:rPr>
              <a:t>1a7a) to consent, agree</a:t>
            </a:r>
          </a:p>
          <a:p>
            <a:pPr lvl="2"/>
            <a:r>
              <a:rPr lang="en-US" sz="2000" dirty="0" smtClean="0">
                <a:solidFill>
                  <a:srgbClr val="8F7C2D"/>
                </a:solidFill>
                <a:latin typeface="Times New Roman" pitchFamily="18" charset="0"/>
                <a:cs typeface="Times New Roman" pitchFamily="18" charset="0"/>
              </a:rPr>
              <a:t>1a7b) to grant request</a:t>
            </a:r>
          </a:p>
          <a:p>
            <a:pPr lvl="1"/>
            <a:r>
              <a:rPr lang="en-US" sz="2000" dirty="0" smtClean="0">
                <a:solidFill>
                  <a:srgbClr val="8F7C2D"/>
                </a:solidFill>
                <a:latin typeface="Times New Roman" pitchFamily="18" charset="0"/>
                <a:cs typeface="Times New Roman" pitchFamily="18" charset="0"/>
              </a:rPr>
              <a:t>1a8) to listen to, yield to</a:t>
            </a:r>
          </a:p>
          <a:p>
            <a:pPr lvl="1"/>
            <a:r>
              <a:rPr lang="en-US" sz="2000" dirty="0" smtClean="0">
                <a:solidFill>
                  <a:srgbClr val="8F7C2D"/>
                </a:solidFill>
                <a:latin typeface="Times New Roman" pitchFamily="18" charset="0"/>
                <a:cs typeface="Times New Roman" pitchFamily="18" charset="0"/>
              </a:rPr>
              <a:t>1a9) to obey, be obedient</a:t>
            </a:r>
          </a:p>
          <a:p>
            <a:r>
              <a:rPr lang="en-US" sz="2000" dirty="0" smtClean="0">
                <a:solidFill>
                  <a:srgbClr val="8F7C2D"/>
                </a:solidFill>
                <a:latin typeface="Times New Roman" pitchFamily="18" charset="0"/>
                <a:cs typeface="Times New Roman" pitchFamily="18" charset="0"/>
              </a:rPr>
              <a:t>1b) (</a:t>
            </a:r>
            <a:r>
              <a:rPr lang="en-US" sz="2000" dirty="0" err="1" smtClean="0">
                <a:solidFill>
                  <a:srgbClr val="8F7C2D"/>
                </a:solidFill>
                <a:latin typeface="Times New Roman" pitchFamily="18" charset="0"/>
                <a:cs typeface="Times New Roman" pitchFamily="18" charset="0"/>
              </a:rPr>
              <a:t>Niphal</a:t>
            </a:r>
            <a:r>
              <a:rPr lang="en-US" sz="2000" dirty="0" smtClean="0">
                <a:solidFill>
                  <a:srgbClr val="8F7C2D"/>
                </a:solidFill>
                <a:latin typeface="Times New Roman" pitchFamily="18" charset="0"/>
                <a:cs typeface="Times New Roman" pitchFamily="18" charset="0"/>
              </a:rPr>
              <a:t>)</a:t>
            </a:r>
          </a:p>
          <a:p>
            <a:pPr lvl="1"/>
            <a:r>
              <a:rPr lang="en-US" sz="2000" dirty="0" smtClean="0">
                <a:solidFill>
                  <a:srgbClr val="8F7C2D"/>
                </a:solidFill>
                <a:latin typeface="Times New Roman" pitchFamily="18" charset="0"/>
                <a:cs typeface="Times New Roman" pitchFamily="18" charset="0"/>
              </a:rPr>
              <a:t>1b1) to be heard (of voice or sound)</a:t>
            </a:r>
          </a:p>
          <a:p>
            <a:pPr lvl="1"/>
            <a:r>
              <a:rPr lang="en-US" sz="2000" dirty="0" smtClean="0">
                <a:solidFill>
                  <a:srgbClr val="8F7C2D"/>
                </a:solidFill>
                <a:latin typeface="Times New Roman" pitchFamily="18" charset="0"/>
                <a:cs typeface="Times New Roman" pitchFamily="18" charset="0"/>
              </a:rPr>
              <a:t>1b2) to be heard of</a:t>
            </a:r>
          </a:p>
          <a:p>
            <a:pPr lvl="1"/>
            <a:r>
              <a:rPr lang="en-US" sz="2000" dirty="0" smtClean="0">
                <a:solidFill>
                  <a:srgbClr val="8F7C2D"/>
                </a:solidFill>
                <a:latin typeface="Times New Roman" pitchFamily="18" charset="0"/>
                <a:cs typeface="Times New Roman" pitchFamily="18" charset="0"/>
              </a:rPr>
              <a:t>1b3) to be regarded, be obeyed</a:t>
            </a:r>
          </a:p>
          <a:p>
            <a:r>
              <a:rPr lang="en-US" sz="2000" dirty="0" smtClean="0">
                <a:solidFill>
                  <a:srgbClr val="8F7C2D"/>
                </a:solidFill>
                <a:latin typeface="Times New Roman" pitchFamily="18" charset="0"/>
                <a:cs typeface="Times New Roman" pitchFamily="18" charset="0"/>
              </a:rPr>
              <a:t>1c) (</a:t>
            </a:r>
            <a:r>
              <a:rPr lang="en-US" sz="2000" dirty="0" err="1" smtClean="0">
                <a:solidFill>
                  <a:srgbClr val="8F7C2D"/>
                </a:solidFill>
                <a:latin typeface="Times New Roman" pitchFamily="18" charset="0"/>
                <a:cs typeface="Times New Roman" pitchFamily="18" charset="0"/>
              </a:rPr>
              <a:t>Piel</a:t>
            </a:r>
            <a:r>
              <a:rPr lang="en-US" sz="2000" dirty="0" smtClean="0">
                <a:solidFill>
                  <a:srgbClr val="8F7C2D"/>
                </a:solidFill>
                <a:latin typeface="Times New Roman" pitchFamily="18" charset="0"/>
                <a:cs typeface="Times New Roman" pitchFamily="18" charset="0"/>
              </a:rPr>
              <a:t>) to cause to hear, call to hear, summon</a:t>
            </a:r>
          </a:p>
          <a:p>
            <a:r>
              <a:rPr lang="en-US" sz="2000" dirty="0" smtClean="0">
                <a:solidFill>
                  <a:srgbClr val="8F7C2D"/>
                </a:solidFill>
                <a:latin typeface="Times New Roman" pitchFamily="18" charset="0"/>
                <a:cs typeface="Times New Roman" pitchFamily="18" charset="0"/>
              </a:rPr>
              <a:t>1d) (</a:t>
            </a:r>
            <a:r>
              <a:rPr lang="en-US" sz="2000" dirty="0" err="1" smtClean="0">
                <a:solidFill>
                  <a:srgbClr val="8F7C2D"/>
                </a:solidFill>
                <a:latin typeface="Times New Roman" pitchFamily="18" charset="0"/>
                <a:cs typeface="Times New Roman" pitchFamily="18" charset="0"/>
              </a:rPr>
              <a:t>Hiphil</a:t>
            </a:r>
            <a:r>
              <a:rPr lang="en-US" sz="2000" dirty="0" smtClean="0">
                <a:solidFill>
                  <a:srgbClr val="8F7C2D"/>
                </a:solidFill>
                <a:latin typeface="Times New Roman" pitchFamily="18" charset="0"/>
                <a:cs typeface="Times New Roman" pitchFamily="18" charset="0"/>
              </a:rPr>
              <a:t>)</a:t>
            </a:r>
          </a:p>
          <a:p>
            <a:pPr lvl="1"/>
            <a:r>
              <a:rPr lang="en-US" sz="2000" dirty="0" smtClean="0">
                <a:solidFill>
                  <a:srgbClr val="8F7C2D"/>
                </a:solidFill>
                <a:latin typeface="Times New Roman" pitchFamily="18" charset="0"/>
                <a:cs typeface="Times New Roman" pitchFamily="18" charset="0"/>
              </a:rPr>
              <a:t>1d1) to cause to hear, tell, proclaim, utter a sound</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i="1" dirty="0" smtClean="0">
                <a:solidFill>
                  <a:srgbClr val="8F7C2D"/>
                </a:solidFill>
                <a:latin typeface="Times New Roman" pitchFamily="18" charset="0"/>
                <a:cs typeface="Times New Roman" pitchFamily="18" charset="0"/>
              </a:rPr>
              <a:t>Brown-Driver-Brigg’s Hebrew Definitions cont.</a:t>
            </a:r>
            <a:endParaRPr lang="en-US" sz="3200" dirty="0"/>
          </a:p>
        </p:txBody>
      </p:sp>
      <p:sp>
        <p:nvSpPr>
          <p:cNvPr id="3" name="Content Placeholder 2"/>
          <p:cNvSpPr>
            <a:spLocks noGrp="1"/>
          </p:cNvSpPr>
          <p:nvPr>
            <p:ph idx="1"/>
          </p:nvPr>
        </p:nvSpPr>
        <p:spPr/>
        <p:txBody>
          <a:bodyPr/>
          <a:lstStyle/>
          <a:p>
            <a:pPr lvl="1"/>
            <a:r>
              <a:rPr lang="en-US" sz="2000" dirty="0" smtClean="0">
                <a:solidFill>
                  <a:srgbClr val="8F7C2D"/>
                </a:solidFill>
                <a:latin typeface="Times New Roman" pitchFamily="18" charset="0"/>
                <a:cs typeface="Times New Roman" pitchFamily="18" charset="0"/>
              </a:rPr>
              <a:t>1d2) to sound aloud (musical term)</a:t>
            </a:r>
          </a:p>
          <a:p>
            <a:pPr lvl="1"/>
            <a:r>
              <a:rPr lang="en-US" sz="2000" dirty="0" smtClean="0">
                <a:solidFill>
                  <a:srgbClr val="8F7C2D"/>
                </a:solidFill>
                <a:latin typeface="Times New Roman" pitchFamily="18" charset="0"/>
                <a:cs typeface="Times New Roman" pitchFamily="18" charset="0"/>
              </a:rPr>
              <a:t>1d3) to make proclamation, summon</a:t>
            </a:r>
          </a:p>
          <a:p>
            <a:pPr lvl="1"/>
            <a:r>
              <a:rPr lang="en-US" sz="2000" dirty="0" smtClean="0">
                <a:solidFill>
                  <a:srgbClr val="8F7C2D"/>
                </a:solidFill>
                <a:latin typeface="Times New Roman" pitchFamily="18" charset="0"/>
                <a:cs typeface="Times New Roman" pitchFamily="18" charset="0"/>
              </a:rPr>
              <a:t>1d4) to cause to be heard</a:t>
            </a:r>
          </a:p>
          <a:p>
            <a:r>
              <a:rPr lang="en-US" sz="2000" dirty="0" smtClean="0">
                <a:solidFill>
                  <a:srgbClr val="8F7C2D"/>
                </a:solidFill>
                <a:latin typeface="Times New Roman" pitchFamily="18" charset="0"/>
                <a:cs typeface="Times New Roman" pitchFamily="18" charset="0"/>
              </a:rPr>
              <a:t>2) sound (noun masculine)</a:t>
            </a:r>
          </a:p>
          <a:p>
            <a:r>
              <a:rPr lang="en-US" sz="2000" b="1" dirty="0" smtClean="0">
                <a:solidFill>
                  <a:srgbClr val="8F7C2D"/>
                </a:solidFill>
                <a:latin typeface="Times New Roman" pitchFamily="18" charset="0"/>
                <a:cs typeface="Times New Roman" pitchFamily="18" charset="0"/>
              </a:rPr>
              <a:t>Part of Speech: see above in Definition</a:t>
            </a:r>
          </a:p>
          <a:p>
            <a:r>
              <a:rPr lang="en-US" sz="2000" b="1" dirty="0" smtClean="0">
                <a:solidFill>
                  <a:srgbClr val="8F7C2D"/>
                </a:solidFill>
                <a:latin typeface="Times New Roman" pitchFamily="18" charset="0"/>
                <a:cs typeface="Times New Roman" pitchFamily="18" charset="0"/>
              </a:rPr>
              <a:t>A Related Word by BDB/Strong’s Number: a primitive root</a:t>
            </a:r>
          </a:p>
          <a:p>
            <a:r>
              <a:rPr lang="en-US" sz="2000" b="1" dirty="0" smtClean="0">
                <a:solidFill>
                  <a:srgbClr val="8F7C2D"/>
                </a:solidFill>
                <a:latin typeface="Times New Roman" pitchFamily="18" charset="0"/>
                <a:cs typeface="Times New Roman" pitchFamily="18" charset="0"/>
              </a:rPr>
              <a:t>Same Word by TWOT Number: 2412, 2412a</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8F7C2D"/>
                </a:solidFill>
                <a:latin typeface="Times New Roman" pitchFamily="18" charset="0"/>
                <a:cs typeface="Times New Roman" pitchFamily="18" charset="0"/>
              </a:rPr>
              <a:t>Strong’s Hebrew and Greek Dictionaries</a:t>
            </a:r>
            <a:endParaRPr lang="en-US" sz="3600" dirty="0"/>
          </a:p>
        </p:txBody>
      </p:sp>
      <p:sp>
        <p:nvSpPr>
          <p:cNvPr id="3" name="Content Placeholder 2"/>
          <p:cNvSpPr>
            <a:spLocks noGrp="1"/>
          </p:cNvSpPr>
          <p:nvPr>
            <p:ph idx="1"/>
          </p:nvPr>
        </p:nvSpPr>
        <p:spPr/>
        <p:txBody>
          <a:bodyPr/>
          <a:lstStyle/>
          <a:p>
            <a:r>
              <a:rPr lang="en-US" sz="2200" b="1" dirty="0" smtClean="0">
                <a:solidFill>
                  <a:srgbClr val="8F7C2D"/>
                </a:solidFill>
                <a:latin typeface="Times New Roman" pitchFamily="18" charset="0"/>
                <a:cs typeface="Times New Roman" pitchFamily="18" charset="0"/>
              </a:rPr>
              <a:t>H8085</a:t>
            </a:r>
          </a:p>
          <a:p>
            <a:r>
              <a:rPr lang="he-IL" sz="2200" dirty="0" smtClean="0">
                <a:solidFill>
                  <a:srgbClr val="8F7C2D"/>
                </a:solidFill>
                <a:latin typeface="Times New Roman" pitchFamily="18" charset="0"/>
                <a:cs typeface="Times New Roman" pitchFamily="18" charset="0"/>
              </a:rPr>
              <a:t>שׁמע</a:t>
            </a:r>
            <a:endParaRPr lang="en-US" sz="2200" dirty="0" smtClean="0">
              <a:solidFill>
                <a:srgbClr val="8F7C2D"/>
              </a:solidFill>
              <a:latin typeface="Times New Roman" pitchFamily="18" charset="0"/>
              <a:cs typeface="Times New Roman" pitchFamily="18" charset="0"/>
            </a:endParaRPr>
          </a:p>
          <a:p>
            <a:r>
              <a:rPr lang="en-US" sz="2200" dirty="0" err="1" smtClean="0">
                <a:solidFill>
                  <a:srgbClr val="8F7C2D"/>
                </a:solidFill>
                <a:latin typeface="Times New Roman" pitchFamily="18" charset="0"/>
                <a:cs typeface="Times New Roman" pitchFamily="18" charset="0"/>
              </a:rPr>
              <a:t>shâma</a:t>
            </a:r>
            <a:r>
              <a:rPr lang="en-US" sz="2200" dirty="0" smtClean="0">
                <a:solidFill>
                  <a:srgbClr val="8F7C2D"/>
                </a:solidFill>
                <a:latin typeface="Times New Roman" pitchFamily="18" charset="0"/>
                <a:cs typeface="Times New Roman" pitchFamily="18" charset="0"/>
              </a:rPr>
              <a:t>‛</a:t>
            </a:r>
          </a:p>
          <a:p>
            <a:r>
              <a:rPr lang="en-US" sz="2200" i="1" dirty="0" err="1" smtClean="0">
                <a:solidFill>
                  <a:srgbClr val="8F7C2D"/>
                </a:solidFill>
                <a:latin typeface="Times New Roman" pitchFamily="18" charset="0"/>
                <a:cs typeface="Times New Roman" pitchFamily="18" charset="0"/>
              </a:rPr>
              <a:t>shaw-mah</a:t>
            </a:r>
            <a:r>
              <a:rPr lang="en-US" sz="2200" i="1" dirty="0" smtClean="0">
                <a:solidFill>
                  <a:srgbClr val="8F7C2D"/>
                </a:solidFill>
                <a:latin typeface="Times New Roman" pitchFamily="18" charset="0"/>
                <a:cs typeface="Times New Roman" pitchFamily="18" charset="0"/>
              </a:rPr>
              <a:t>'</a:t>
            </a:r>
          </a:p>
          <a:p>
            <a:r>
              <a:rPr lang="en-US" sz="2200" dirty="0" smtClean="0">
                <a:solidFill>
                  <a:srgbClr val="8F7C2D"/>
                </a:solidFill>
                <a:latin typeface="Times New Roman" pitchFamily="18" charset="0"/>
                <a:cs typeface="Times New Roman" pitchFamily="18" charset="0"/>
              </a:rPr>
              <a:t>A primitive root; to </a:t>
            </a:r>
            <a:r>
              <a:rPr lang="en-US" sz="2200" i="1" dirty="0" smtClean="0">
                <a:solidFill>
                  <a:srgbClr val="8F7C2D"/>
                </a:solidFill>
                <a:latin typeface="Times New Roman" pitchFamily="18" charset="0"/>
                <a:cs typeface="Times New Roman" pitchFamily="18" charset="0"/>
              </a:rPr>
              <a:t>hear intelligently (often with implication of attention, obedience, etc.; causatively to tell, etc.): -  X attentively, call (gather) together, X carefully, X certainly, consent, consider, be content, declare, X diligently, discern, give ear, (cause to, let, make to) hear (-ken, tell), X indeed, listen, make (a) noise, (be) obedient, obey, perceive, (make a) proclaim (-</a:t>
            </a:r>
            <a:r>
              <a:rPr lang="en-US" sz="2200" i="1" dirty="0" err="1" smtClean="0">
                <a:solidFill>
                  <a:srgbClr val="8F7C2D"/>
                </a:solidFill>
                <a:latin typeface="Times New Roman" pitchFamily="18" charset="0"/>
                <a:cs typeface="Times New Roman" pitchFamily="18" charset="0"/>
              </a:rPr>
              <a:t>ation</a:t>
            </a:r>
            <a:r>
              <a:rPr lang="en-US" sz="2200" i="1" dirty="0" smtClean="0">
                <a:solidFill>
                  <a:srgbClr val="8F7C2D"/>
                </a:solidFill>
                <a:latin typeface="Times New Roman" pitchFamily="18" charset="0"/>
                <a:cs typeface="Times New Roman" pitchFamily="18" charset="0"/>
              </a:rPr>
              <a:t>), publish, regard, report, </a:t>
            </a:r>
            <a:r>
              <a:rPr lang="en-US" sz="2200" i="1" dirty="0" err="1" smtClean="0">
                <a:solidFill>
                  <a:srgbClr val="8F7C2D"/>
                </a:solidFill>
                <a:latin typeface="Times New Roman" pitchFamily="18" charset="0"/>
                <a:cs typeface="Times New Roman" pitchFamily="18" charset="0"/>
              </a:rPr>
              <a:t>shew</a:t>
            </a:r>
            <a:r>
              <a:rPr lang="en-US" sz="2200" i="1" dirty="0" smtClean="0">
                <a:solidFill>
                  <a:srgbClr val="8F7C2D"/>
                </a:solidFill>
                <a:latin typeface="Times New Roman" pitchFamily="18" charset="0"/>
                <a:cs typeface="Times New Roman" pitchFamily="18" charset="0"/>
              </a:rPr>
              <a:t> (forth), (make a) sound, X surely, tell, understand, whosoever [</a:t>
            </a:r>
            <a:r>
              <a:rPr lang="en-US" sz="2200" i="1" dirty="0" err="1" smtClean="0">
                <a:solidFill>
                  <a:srgbClr val="8F7C2D"/>
                </a:solidFill>
                <a:latin typeface="Times New Roman" pitchFamily="18" charset="0"/>
                <a:cs typeface="Times New Roman" pitchFamily="18" charset="0"/>
              </a:rPr>
              <a:t>heareth</a:t>
            </a:r>
            <a:r>
              <a:rPr lang="en-US" sz="2200" i="1" dirty="0" smtClean="0">
                <a:solidFill>
                  <a:srgbClr val="8F7C2D"/>
                </a:solidFill>
                <a:latin typeface="Times New Roman" pitchFamily="18" charset="0"/>
                <a:cs typeface="Times New Roman" pitchFamily="18" charset="0"/>
              </a:rPr>
              <a:t>], witness.</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King James Concordance</a:t>
            </a:r>
            <a:endParaRPr lang="en-US" dirty="0"/>
          </a:p>
        </p:txBody>
      </p:sp>
      <p:sp>
        <p:nvSpPr>
          <p:cNvPr id="3" name="Content Placeholder 2"/>
          <p:cNvSpPr>
            <a:spLocks noGrp="1"/>
          </p:cNvSpPr>
          <p:nvPr>
            <p:ph idx="1"/>
          </p:nvPr>
        </p:nvSpPr>
        <p:spPr/>
        <p:txBody>
          <a:bodyPr/>
          <a:lstStyle/>
          <a:p>
            <a:r>
              <a:rPr lang="en-US" sz="1800" b="1" dirty="0" smtClean="0">
                <a:solidFill>
                  <a:srgbClr val="8F7C2D"/>
                </a:solidFill>
                <a:latin typeface="Times New Roman" pitchFamily="18" charset="0"/>
                <a:cs typeface="Times New Roman" pitchFamily="18" charset="0"/>
              </a:rPr>
              <a:t>H8085</a:t>
            </a:r>
          </a:p>
          <a:p>
            <a:r>
              <a:rPr lang="he-IL" sz="1800" dirty="0" smtClean="0">
                <a:solidFill>
                  <a:srgbClr val="8F7C2D"/>
                </a:solidFill>
                <a:latin typeface="Times New Roman" pitchFamily="18" charset="0"/>
                <a:cs typeface="Times New Roman" pitchFamily="18" charset="0"/>
              </a:rPr>
              <a:t>שׁמע</a:t>
            </a:r>
            <a:endParaRPr lang="en-US" sz="1800" dirty="0" smtClean="0">
              <a:solidFill>
                <a:srgbClr val="8F7C2D"/>
              </a:solidFill>
              <a:latin typeface="Times New Roman" pitchFamily="18" charset="0"/>
              <a:cs typeface="Times New Roman" pitchFamily="18" charset="0"/>
            </a:endParaRPr>
          </a:p>
          <a:p>
            <a:r>
              <a:rPr lang="en-US" sz="1800" dirty="0" err="1" smtClean="0">
                <a:solidFill>
                  <a:srgbClr val="8F7C2D"/>
                </a:solidFill>
                <a:latin typeface="Times New Roman" pitchFamily="18" charset="0"/>
                <a:cs typeface="Times New Roman" pitchFamily="18" charset="0"/>
              </a:rPr>
              <a:t>shâma</a:t>
            </a:r>
            <a:r>
              <a:rPr lang="en-US" sz="1800" dirty="0" smtClean="0">
                <a:solidFill>
                  <a:srgbClr val="8F7C2D"/>
                </a:solidFill>
                <a:latin typeface="Times New Roman" pitchFamily="18" charset="0"/>
                <a:cs typeface="Times New Roman" pitchFamily="18" charset="0"/>
              </a:rPr>
              <a:t>‛</a:t>
            </a:r>
          </a:p>
          <a:p>
            <a:r>
              <a:rPr lang="en-US" sz="1800" b="1" dirty="0" smtClean="0">
                <a:solidFill>
                  <a:srgbClr val="8F7C2D"/>
                </a:solidFill>
                <a:latin typeface="Times New Roman" pitchFamily="18" charset="0"/>
                <a:cs typeface="Times New Roman" pitchFamily="18" charset="0"/>
              </a:rPr>
              <a:t>Total KJV Occurrences: 1149</a:t>
            </a:r>
          </a:p>
          <a:p>
            <a:r>
              <a:rPr lang="en-US" sz="1800" b="1" dirty="0" smtClean="0">
                <a:solidFill>
                  <a:srgbClr val="8F7C2D"/>
                </a:solidFill>
                <a:latin typeface="Times New Roman" pitchFamily="18" charset="0"/>
                <a:cs typeface="Times New Roman" pitchFamily="18" charset="0"/>
              </a:rPr>
              <a:t>heard, 377</a:t>
            </a:r>
          </a:p>
          <a:p>
            <a:r>
              <a:rPr lang="en-US" sz="1800" u="sng" dirty="0" smtClean="0">
                <a:solidFill>
                  <a:srgbClr val="8F7C2D"/>
                </a:solidFill>
                <a:latin typeface="Times New Roman" pitchFamily="18" charset="0"/>
                <a:cs typeface="Times New Roman" pitchFamily="18" charset="0"/>
              </a:rPr>
              <a:t>Gen_3:8, Gen_3:10, Gen_14:14, Gen_16:11, Gen_17:20, Gen_18:10, Gen_21:17 (2), Gen_21:26, Gen_24:30, Gen_24:52, Gen_27:5-6 (2), Gen_27:34, Gen_29:13, Gen_29:33, Gen_30:6, Gen_31:1, Gen_34:5, Gen_34:7, Gen_35:22, Gen_37:17, Gen_37:21, Gen_39:15, Gen_39:19, Gen_41:15, Gen_42:2, Gen_43:25, Gen_45:2, Gen_45:16, Exo_2:15, Exo_2:24, Exo_3:7, Exo_4:31, Exo_6:5, Exo_16:9, Exo_16:12, Exo_18:1, Exo_23:13, Exo_28:35, Exo_32:17, Exo_33:4, Lev_10:20, Lev_24:14, Num_7:89, Num_11:1, Num_11:10, Num_12:2, Num_14:14-15 (2), Num_14:27, Num_16:4, Num_20:16, Num_21:1, Num_22:36, Num_24:4, Num_24:16, Num_30:7-8 (3), Num_30:11-12 (2), Num_30:14-15 (2), Num_33:40, Deu_1:34, Deu_4:12 (2), Deu_4:32-33 (2), Deu_5:23-24 (2), Deu_5:26, Deu_5:28</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King James Concordance cont.</a:t>
            </a:r>
            <a:endParaRPr lang="en-US" dirty="0"/>
          </a:p>
        </p:txBody>
      </p:sp>
      <p:sp>
        <p:nvSpPr>
          <p:cNvPr id="3" name="Content Placeholder 2"/>
          <p:cNvSpPr>
            <a:spLocks noGrp="1"/>
          </p:cNvSpPr>
          <p:nvPr>
            <p:ph idx="1"/>
          </p:nvPr>
        </p:nvSpPr>
        <p:spPr/>
        <p:txBody>
          <a:bodyPr/>
          <a:lstStyle/>
          <a:p>
            <a:r>
              <a:rPr lang="en-US" sz="1800" u="sng" dirty="0" smtClean="0">
                <a:solidFill>
                  <a:srgbClr val="8F7C2D"/>
                </a:solidFill>
                <a:latin typeface="Times New Roman" pitchFamily="18" charset="0"/>
                <a:cs typeface="Times New Roman" pitchFamily="18" charset="0"/>
              </a:rPr>
              <a:t>(2), Deu_9:2, Deu_17:4, Deu_26:7, Jos_2:10-11 (2), Jos_5:1, Jos_6:20, Jos_9:1, Jos_9:3, Jos_9:9, Jos_9:16, Jos_11:1 (2), Jos_22:11-12 (2), Jos_22:30, Jos_24:27, Jdg_7:15, Jdg_9:30, Jdg_9:46, Jdg_18:25, Jdg_20:3, Rth_1:6, 1Sa_1:13, 1Sa_2:22, 1Sa_4:6, 1Sa_4:14, 1Sa_4:19, 1Sa_7:7 (2), 1Sa_8:21, 1Sa_11:6, 1Sa_13:3-4 (2), 1Sa_14:22, 1Sa_14:27, 1Sa_17:11, 1Sa_17:23, 1Sa_17:28, 1Sa_17:31, 1Sa_22:1, 1Sa_22:6, 1Sa_23:10-11 (2), 1Sa_23:25, 1Sa_25:4, 1Sa_25:7, 1Sa_25:39, 1Sa_31:11, 2Sa_3:28, 2Sa_4:1, 2Sa_5:17 (2), 2Sa_7:22, 2Sa_8:9, 2Sa_10:7, 2Sa_11:26, 2Sa_13:21, 2Sa_18:5, 2Sa_19:2, 1Ki_1:11, 1Ki_1:41 (2), 1Ki_1:45, 1Ki_2:42, 1Ki_3:28, 1Ki_4:34, 1Ki_5:1, 1Ki_6:7 (2), 1Ki_9:3, 1Ki_10:1, 1Ki_10:6-7 (2), 1Ki_11:21, 1Ki_12:2, 1Ki_12:20, 1Ki_13:4, 1Ki_13:26, 1Ki_14:6, 1Ki_15:21, 1Ki_16:16, 1Ki_17:22, 1Ki_19:13, 1Ki_20:12, 1Ki_20:31, 1Ki_21:15-16 (2), 1Ki_21:27, 2Ki_3:21, 2Ki_5:8, 2Ki_9:30 (2), 2Ki_11:13, 2Ki_19:1, 2Ki_19:4, 2Ki_19:6, 2Ki_19:8-9 (2), 2Ki_19:11, 2Ki_19:20, 2Ki_19:25, 2Ki_20:5, 2Ki_20:12, 2Ki_22:11, 2Ki_22:18-19 (2), 2Ki_25:23, 1Ch_10:11, 1Ch_14:8 (2), 1Ch_17:20, 1Ch_18:9, 1Ch_19:8, 2Ch_5:13, 2Ch_7:12, 2Ch_9:1, 2Ch_9:5-6 (2), 2Ch_10:2, 2Ch_15:8, 2Ch_16:5, 2Ch_20:29, 2Ch_23:12, 2Ch_30:27, 2Ch_33:13, </a:t>
            </a:r>
            <a:endParaRPr lang="en-US" u="sng" dirty="0" smtClean="0">
              <a:solidFill>
                <a:srgbClr val="8F7C2D"/>
              </a:solidFill>
              <a:latin typeface="Times New Roman" pitchFamily="18" charset="0"/>
              <a:cs typeface="Times New Roman" pitchFamily="18" charset="0"/>
            </a:endParaRP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King James Concordance cont.</a:t>
            </a:r>
            <a:endParaRPr lang="en-US" dirty="0"/>
          </a:p>
        </p:txBody>
      </p:sp>
      <p:sp>
        <p:nvSpPr>
          <p:cNvPr id="3" name="Content Placeholder 2"/>
          <p:cNvSpPr>
            <a:spLocks noGrp="1"/>
          </p:cNvSpPr>
          <p:nvPr>
            <p:ph idx="1"/>
          </p:nvPr>
        </p:nvSpPr>
        <p:spPr/>
        <p:txBody>
          <a:bodyPr/>
          <a:lstStyle/>
          <a:p>
            <a:r>
              <a:rPr lang="en-US" sz="1800" u="sng" dirty="0" smtClean="0">
                <a:solidFill>
                  <a:srgbClr val="8F7C2D"/>
                </a:solidFill>
                <a:latin typeface="Times New Roman" pitchFamily="18" charset="0"/>
                <a:cs typeface="Times New Roman" pitchFamily="18" charset="0"/>
              </a:rPr>
              <a:t>2Ch_34:19, 2Ch_34:26-27 (2), Ezr_3:13, Ezr_4:1, Neh_1:3-4 (2), Neh_2:10, Neh_2:19, Neh_4:1, Neh_4:7, Neh_4:15, Neh_5:6, Neh_6:1, Neh_6:16, Neh_8:9, Neh_12:43, Neh_13:3, Est_1:18, Est_2:8, Job_2:11, Job_4:16, Job_13:1, Job_15:8, Job_20:2-3 (2), Job_26:14, Job_28:22, Job_29:11, Job_33:8, Job_42:4-5 (2), Psa_6:8-9 (2), Psa_10:17, Psa_18:6, Psa_19:3, Psa_22:24, Psa_28:6, Psa_31:13, Psa_34:6, Psa_38:13, Psa_44:1 (2), Psa_48:8, Psa_61:5, Psa_62:11, Psa_66:8, Psa_66:19, Psa_76:8, Psa_78:3, Psa_78:21, Psa_78:59, Psa_81:5, Psa_97:8, Psa_106:44, Psa_116:1, Psa_132:6, Ecc_9:16-17 (2), Son_2:12, Isa_6:8, Isa_15:4, Isa_16:6, Isa_21:10, Isa_24:16, Isa_28:22, Isa_30:30, Isa_37:1, Isa_37:4, Isa_37:6, Isa_37:8-9 (3), Isa_37:11, Isa_37:26, Isa_38:5, Isa_39:1, Isa_40:21, Isa_40:28, Isa_42:2, Isa_48:6, Isa_52:15, Isa_58:4, Isa_60:18, Isa_64:4, Isa_65:19, Isa_66:8, Isa_66:19, Jer_3:21, Jer_4:19, Jer_4:31, Jer_6:7, Jer_6:24, Jer_7:13, Jer_8:6, Jer_8:16, Jer_9:19, Jer_18:13, Jer_18:22, Jer_20:1, Jer_20:10, Jer_23:18 (2), Jer_23:25, Jer_25:8, Jer_25:36, Jer_26:7, Jer_26:10-12 (3), Jer_26:21 (2), Jer_30:5, Jer_31:15, Jer_31:18, Jer_34:10 (2), Jer_35:17, Jer_36:11, Jer_36:13, Jer_36:16, Jer_36:24, Jer_37:5, Jer_38:1, Jer_40:7 (2), Jer_41:11 (2), Jer_42:4, Jer_46:12, </a:t>
            </a:r>
            <a:endParaRPr lang="en-US" u="sng" dirty="0" smtClean="0">
              <a:solidFill>
                <a:srgbClr val="8F7C2D"/>
              </a:solidFill>
              <a:latin typeface="Times New Roman" pitchFamily="18" charset="0"/>
              <a:cs typeface="Times New Roman" pitchFamily="18" charset="0"/>
            </a:endParaRP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King James Concordance cont.</a:t>
            </a:r>
            <a:endParaRPr lang="en-US" dirty="0"/>
          </a:p>
        </p:txBody>
      </p:sp>
      <p:sp>
        <p:nvSpPr>
          <p:cNvPr id="3" name="Content Placeholder 2"/>
          <p:cNvSpPr>
            <a:spLocks noGrp="1"/>
          </p:cNvSpPr>
          <p:nvPr>
            <p:ph idx="1"/>
          </p:nvPr>
        </p:nvSpPr>
        <p:spPr/>
        <p:txBody>
          <a:bodyPr/>
          <a:lstStyle/>
          <a:p>
            <a:r>
              <a:rPr lang="en-US" sz="1800" u="sng" dirty="0" smtClean="0">
                <a:solidFill>
                  <a:srgbClr val="8F7C2D"/>
                </a:solidFill>
                <a:latin typeface="Times New Roman" pitchFamily="18" charset="0"/>
                <a:cs typeface="Times New Roman" pitchFamily="18" charset="0"/>
              </a:rPr>
              <a:t>Jer_48:4-5 (2), Jer_48:29, Jer_49:2, Jer_49:14, Jer_49:21, Jer_49:23, Jer_50:43, Jer_51:46 (2), Jer_51:51, Lam_1:21 (2), Lam_3:56, Lam_3:61, Eze_1:24, Eze_1:28, Eze_2:2, Eze_3:12-13 (2), Eze_10:5, Eze_19:4, Eze_19:9, Eze_26:13, Eze_27:30, Eze_33:5, Eze_35:12-13 (2), Eze_43:6, Dan_8:13, Dan_8:16, Dan_10:9 (2), Dan_10:12, Dan_12:7-8 (2), Hos_7:12, Oba_1:1, Mic_5:15, Nah_2:13, Hab_3:2, Hab_3:16, Zep_2:8, Zec_8:23, Mal_3:16</a:t>
            </a:r>
          </a:p>
          <a:p>
            <a:r>
              <a:rPr lang="en-US" sz="1800" b="1" dirty="0" smtClean="0">
                <a:solidFill>
                  <a:srgbClr val="8F7C2D"/>
                </a:solidFill>
                <a:latin typeface="Times New Roman" pitchFamily="18" charset="0"/>
                <a:cs typeface="Times New Roman" pitchFamily="18" charset="0"/>
              </a:rPr>
              <a:t>hear, 366</a:t>
            </a:r>
          </a:p>
          <a:p>
            <a:r>
              <a:rPr lang="en-US" sz="1800" u="sng" dirty="0" smtClean="0">
                <a:solidFill>
                  <a:srgbClr val="8F7C2D"/>
                </a:solidFill>
                <a:latin typeface="Times New Roman" pitchFamily="18" charset="0"/>
                <a:cs typeface="Times New Roman" pitchFamily="18" charset="0"/>
              </a:rPr>
              <a:t>Gen_4:23, Gen_23:6 (2), Gen_23:8, Gen_23:11, Gen_23:13, Gen_37:6, Gen_42:21-22 (2), Gen_49:2, Exo_6:12, Exo_7:16, Exo_15:14, Exo_19:9, Exo_20:19, Exo_22:23, Exo_22:27, Exo_32:18, Lev_5:1, Num_9:8, Num_12:6, Num_14:13, Num_16:8, Num_20:10, Num_23:18, Num_30:4, Deu_1:16-17 (3), Deu_1:43, Deu_3:25-26 (2), Deu_4:6, Deu_4:10, Deu_4:28, Deu_4:33, Deu_4:36, Deu_5:1, Deu_5:25, Deu_5:27 (2), Deu_6:3-4 (2), Deu_9:1, Deu_12:28, Deu_17:11-13 (3), Deu_18:16, Deu_19:20, Deu_20:3, Deu_21:21, Deu_29:4, Deu_30:12-13 (2), Deu_30:17, Deu_31:12-13 (2), Deu_32:1, Deu_33:7, Jos_3:9, </a:t>
            </a:r>
            <a:endParaRPr lang="en-US" dirty="0">
              <a:solidFill>
                <a:srgbClr val="8F7C2D"/>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Webster’s 1828 Dictionary</a:t>
            </a:r>
            <a:endParaRPr lang="en-US" i="1" dirty="0">
              <a:solidFill>
                <a:srgbClr val="8F7C2D"/>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2800" b="1" dirty="0" smtClean="0">
                <a:solidFill>
                  <a:srgbClr val="8F7C2D"/>
                </a:solidFill>
                <a:latin typeface="Times New Roman" pitchFamily="18" charset="0"/>
                <a:cs typeface="Times New Roman" pitchFamily="18" charset="0"/>
              </a:rPr>
              <a:t>Proclaim</a:t>
            </a:r>
          </a:p>
          <a:p>
            <a:r>
              <a:rPr lang="en-US" sz="2800" b="1" dirty="0" smtClean="0">
                <a:solidFill>
                  <a:srgbClr val="8F7C2D"/>
                </a:solidFill>
                <a:latin typeface="Times New Roman" pitchFamily="18" charset="0"/>
                <a:cs typeface="Times New Roman" pitchFamily="18" charset="0"/>
              </a:rPr>
              <a:t>PROCLA'IM, </a:t>
            </a:r>
            <a:r>
              <a:rPr lang="en-US" sz="2800" b="1" dirty="0" err="1" smtClean="0">
                <a:solidFill>
                  <a:srgbClr val="8F7C2D"/>
                </a:solidFill>
                <a:latin typeface="Times New Roman" pitchFamily="18" charset="0"/>
                <a:cs typeface="Times New Roman" pitchFamily="18" charset="0"/>
              </a:rPr>
              <a:t>v.t</a:t>
            </a:r>
            <a:r>
              <a:rPr lang="en-US" sz="2800" b="1" dirty="0" smtClean="0">
                <a:solidFill>
                  <a:srgbClr val="8F7C2D"/>
                </a:solidFill>
                <a:latin typeface="Times New Roman" pitchFamily="18" charset="0"/>
                <a:cs typeface="Times New Roman" pitchFamily="18" charset="0"/>
              </a:rPr>
              <a:t>. [L. </a:t>
            </a:r>
            <a:r>
              <a:rPr lang="en-US" sz="2800" b="1" dirty="0" err="1" smtClean="0">
                <a:solidFill>
                  <a:srgbClr val="8F7C2D"/>
                </a:solidFill>
                <a:latin typeface="Times New Roman" pitchFamily="18" charset="0"/>
                <a:cs typeface="Times New Roman" pitchFamily="18" charset="0"/>
              </a:rPr>
              <a:t>proclamo</a:t>
            </a:r>
            <a:r>
              <a:rPr lang="en-US" sz="2800" b="1" dirty="0" smtClean="0">
                <a:solidFill>
                  <a:srgbClr val="8F7C2D"/>
                </a:solidFill>
                <a:latin typeface="Times New Roman" pitchFamily="18" charset="0"/>
                <a:cs typeface="Times New Roman" pitchFamily="18" charset="0"/>
              </a:rPr>
              <a:t>; pro and </a:t>
            </a:r>
            <a:r>
              <a:rPr lang="en-US" sz="2800" b="1" dirty="0" err="1" smtClean="0">
                <a:solidFill>
                  <a:srgbClr val="8F7C2D"/>
                </a:solidFill>
                <a:latin typeface="Times New Roman" pitchFamily="18" charset="0"/>
                <a:cs typeface="Times New Roman" pitchFamily="18" charset="0"/>
              </a:rPr>
              <a:t>clamo</a:t>
            </a:r>
            <a:r>
              <a:rPr lang="en-US" sz="2800" b="1" dirty="0" smtClean="0">
                <a:solidFill>
                  <a:srgbClr val="8F7C2D"/>
                </a:solidFill>
                <a:latin typeface="Times New Roman" pitchFamily="18" charset="0"/>
                <a:cs typeface="Times New Roman" pitchFamily="18" charset="0"/>
              </a:rPr>
              <a:t>, to cry out. See Claim.]</a:t>
            </a:r>
            <a:endParaRPr lang="en-US" sz="2800" dirty="0" smtClean="0">
              <a:solidFill>
                <a:srgbClr val="8F7C2D"/>
              </a:solidFill>
              <a:latin typeface="Times New Roman" pitchFamily="18" charset="0"/>
              <a:cs typeface="Times New Roman" pitchFamily="18" charset="0"/>
            </a:endParaRPr>
          </a:p>
          <a:p>
            <a:r>
              <a:rPr lang="en-US" sz="2800" dirty="0" smtClean="0">
                <a:solidFill>
                  <a:srgbClr val="8F7C2D"/>
                </a:solidFill>
                <a:latin typeface="Times New Roman" pitchFamily="18" charset="0"/>
                <a:cs typeface="Times New Roman" pitchFamily="18" charset="0"/>
              </a:rPr>
              <a:t>1. To promulgate; to announce; to publish; as, to proclaim a fast; to proclaim a feast. Lev 23. 1 </a:t>
            </a:r>
            <a:r>
              <a:rPr lang="en-US" sz="2800" dirty="0" err="1" smtClean="0">
                <a:solidFill>
                  <a:srgbClr val="8F7C2D"/>
                </a:solidFill>
                <a:latin typeface="Times New Roman" pitchFamily="18" charset="0"/>
                <a:cs typeface="Times New Roman" pitchFamily="18" charset="0"/>
              </a:rPr>
              <a:t>Ki</a:t>
            </a:r>
            <a:r>
              <a:rPr lang="en-US" sz="2800" dirty="0" smtClean="0">
                <a:solidFill>
                  <a:srgbClr val="8F7C2D"/>
                </a:solidFill>
                <a:latin typeface="Times New Roman" pitchFamily="18" charset="0"/>
                <a:cs typeface="Times New Roman" pitchFamily="18" charset="0"/>
              </a:rPr>
              <a:t> 21.</a:t>
            </a:r>
          </a:p>
          <a:p>
            <a:r>
              <a:rPr lang="en-US" sz="2800" dirty="0" smtClean="0">
                <a:solidFill>
                  <a:srgbClr val="8F7C2D"/>
                </a:solidFill>
                <a:latin typeface="Times New Roman" pitchFamily="18" charset="0"/>
                <a:cs typeface="Times New Roman" pitchFamily="18" charset="0"/>
              </a:rPr>
              <a:t>He hath sent me to proclaim liberty to the captives. Isa 61.</a:t>
            </a:r>
          </a:p>
          <a:p>
            <a:r>
              <a:rPr lang="en-US" sz="2800" dirty="0" smtClean="0">
                <a:solidFill>
                  <a:srgbClr val="8F7C2D"/>
                </a:solidFill>
                <a:latin typeface="Times New Roman" pitchFamily="18" charset="0"/>
                <a:cs typeface="Times New Roman" pitchFamily="18" charset="0"/>
              </a:rPr>
              <a:t>2. To denounce; to give official notice of. Heralds were formerly employed to proclaim war.</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King James Concordance cont.</a:t>
            </a:r>
            <a:endParaRPr lang="en-US" dirty="0"/>
          </a:p>
        </p:txBody>
      </p:sp>
      <p:sp>
        <p:nvSpPr>
          <p:cNvPr id="3" name="Content Placeholder 2"/>
          <p:cNvSpPr>
            <a:spLocks noGrp="1"/>
          </p:cNvSpPr>
          <p:nvPr>
            <p:ph idx="1"/>
          </p:nvPr>
        </p:nvSpPr>
        <p:spPr/>
        <p:txBody>
          <a:bodyPr/>
          <a:lstStyle/>
          <a:p>
            <a:r>
              <a:rPr lang="en-US" sz="1800" u="sng" dirty="0" smtClean="0">
                <a:solidFill>
                  <a:srgbClr val="8F7C2D"/>
                </a:solidFill>
                <a:latin typeface="Times New Roman" pitchFamily="18" charset="0"/>
                <a:cs typeface="Times New Roman" pitchFamily="18" charset="0"/>
              </a:rPr>
              <a:t>Jos_6:5, Jos_7:9, Jdg_5:3, Jdg_5:16, Jdg_7:11, Jdg_14:13, 1Sa_2:23-24 (2), 1Sa_13:3, 1Sa_15:14, 1Sa_16:2, 1Sa_22:7, 1Sa_22:12, 1Sa_25:24, 1Sa_26:19, 2Sa_14:16, 2Sa_15:3, 2Sa_15:10, 2Sa_15:35-36 (2), 2Sa_16:21, 2Sa_17:5, 2Sa_19:35, 2Sa_20:16-17 (4), 2Sa_22:7, 2Sa_22:45, 1Ki_4:34, 1Ki_8:30, 1Ki_8:32, 1Ki_8:34, 1Ki_8:36, 1Ki_8:39, 1Ki_8:42-43 (2), 1Ki_8:45, 1Ki_8:49, 1Ki_10:8, 1Ki_10:24, 1Ki_22:19, 2Ki_7:1, 2Ki_7:6, 2Ki_14:11, 2Ki_17:14, 2Ki_18:12, 2Ki_18:28, 2Ki_19:4, 2Ki_19:7, 2Ki_20:16 (3), 1Ch_14:15, 1Ch_28:2, 2Ch_6:21, 2Ch_6:23, 2Ch_6:25, 2Ch_6:27, 2Ch_6:30, 2Ch_6:33, 2Ch_6:35, 2Ch_6:39, 2Ch_7:14, 2Ch_9:7, 2Ch_9:23, 2Ch_13:4, 2Ch_15:2, 2Ch_18:18, 2Ch_20:9, 2Ch_25:20 (2), 2Ch_28:11, 2Ch_29:5, Neh_1:6, Neh_4:4, Neh_4:20, Neh_8:2, Neh_9:29, Job_3:18, Job_5:27, Job_13:6, Job_15:17 (2), Job_21:2, Job_22:27, Job_27:9, Job_31:35, Job_34:1-2 (2), Job_34:16, Job_35:13, Job_37:2, Job_42:4, Psa_4:1, Psa_5:3 (2), Psa_17:1, Psa_17:6, Psa_18:44, Psa_27:7, Psa_28:2, Psa_30:10, Psa_34:2, Psa_39:12, Psa_49:1, Psa_51:7-8 (2), Psa_54:2, Psa_55:17, Psa_55:19, Psa_59:7, Psa_64:1 (2), Psa_66:16, Psa_66:18, Psa_85:8</a:t>
            </a:r>
            <a:endParaRPr lang="en-US" dirty="0">
              <a:solidFill>
                <a:srgbClr val="8F7C2D"/>
              </a:solidFill>
            </a:endParaRP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King James Concordance cont.</a:t>
            </a:r>
            <a:endParaRPr lang="en-US" dirty="0"/>
          </a:p>
        </p:txBody>
      </p:sp>
      <p:sp>
        <p:nvSpPr>
          <p:cNvPr id="3" name="Content Placeholder 2"/>
          <p:cNvSpPr>
            <a:spLocks noGrp="1"/>
          </p:cNvSpPr>
          <p:nvPr>
            <p:ph idx="1"/>
          </p:nvPr>
        </p:nvSpPr>
        <p:spPr/>
        <p:txBody>
          <a:bodyPr/>
          <a:lstStyle/>
          <a:p>
            <a:r>
              <a:rPr lang="en-US" sz="1800" u="sng" dirty="0" smtClean="0">
                <a:solidFill>
                  <a:srgbClr val="8F7C2D"/>
                </a:solidFill>
                <a:latin typeface="Times New Roman" pitchFamily="18" charset="0"/>
                <a:cs typeface="Times New Roman" pitchFamily="18" charset="0"/>
              </a:rPr>
              <a:t>(3), Psa_92:11, Psa_94:9, Psa_95:7, Psa_102:1, Psa_102:20, Psa_115:6, Psa_119:149, Psa_130:2, Psa_138:4, Psa_141:6, Psa_143:1, Psa_143:8, Psa_145:19, Pro_1:5, Pro_1:8, Pro_4:1, Pro_4:10, Pro_5:7, Pro_8:6, Pro_8:33, Pro_19:20, Pro_19:27, Pro_22:17, Pro_23:19, Ecc_5:1, Ecc_7:5 (2), Ecc_7:21, Son_2:13-14 (2), Son_8:13, Isa_1:2, Isa_1:10, Isa_1:15, Isa_6:9-10 (2), Isa_7:13, Isa_18:3, Isa_28:12, Isa_28:14, Isa_28:23 (2), Isa_29:18, Isa_30:9, Isa_30:19, Isa_30:21, Isa_32:3, Isa_32:9, Isa_33:13, Isa_34:1 (2), Isa_36:13, Isa_37:4, Isa_37:7, Isa_37:17 (2), Isa_39:5, Isa_42:18, Isa_42:23, Isa_43:9, Isa_44:1, Isa_47:8, Isa_48:1, Isa_48:14, Isa_48:16, Isa_50:4, Isa_51:21, Isa_55:3, Isa_59:1-2 (2), Isa_65:12, Isa_65:24, Isa_66:4-5 (2), Jer_2:4, Jer_5:21 (3), Jer_6:10, Jer_6:18-19 (2), Jer_7:2, Jer_7:16, Jer_9:10, Jer_9:20, Jer_11:1-2 (2), Jer_11:6, Jer_11:10, Jer_11:14, Jer_13:10-11 (2), Jer_13:15, Jer_13:17, Jer_14:12, Jer_17:20, Jer_17:23, Jer_19:2-3 (2), Jer_20:15-16 (2), Jer_21:11, Jer_22:2, Jer_22:5, Jer_22:21, Jer_22:29, Jer_23:22, Jer_25:4, Jer_28:7, Jer_28:15, Jer_29:19-20 (2), Jer_31:10, Jer_33:9, Jer_34:4, Jer_36:3, Jer_36:25, Jer_37:20, Jer_38:25, Jer_42:14-15 (2), Jer_44:24, Jer_44:26, Jer_49:20, Jer_50:45, Lam_1:18, Eze_2:5, Eze_2:7-8 (2), </a:t>
            </a:r>
            <a:endParaRPr lang="en-US" dirty="0" smtClean="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King James Concordance cont.</a:t>
            </a:r>
            <a:endParaRPr lang="en-US" dirty="0"/>
          </a:p>
        </p:txBody>
      </p:sp>
      <p:sp>
        <p:nvSpPr>
          <p:cNvPr id="3" name="Content Placeholder 2"/>
          <p:cNvSpPr>
            <a:spLocks noGrp="1"/>
          </p:cNvSpPr>
          <p:nvPr>
            <p:ph idx="1"/>
          </p:nvPr>
        </p:nvSpPr>
        <p:spPr/>
        <p:txBody>
          <a:bodyPr/>
          <a:lstStyle/>
          <a:p>
            <a:r>
              <a:rPr lang="en-US" sz="1800" u="sng" dirty="0" smtClean="0">
                <a:solidFill>
                  <a:srgbClr val="8F7C2D"/>
                </a:solidFill>
                <a:latin typeface="Times New Roman" pitchFamily="18" charset="0"/>
                <a:cs typeface="Times New Roman" pitchFamily="18" charset="0"/>
              </a:rPr>
              <a:t>Eze_3:10-11 (2), Eze_3:17, Eze_3:27, Eze_6:3, Eze_8:18, Eze_13:2 (3), Eze_13:19, Eze_16:35, Eze_18:25, Eze_20:47, Eze_25:3, Eze_33:7, Eze_33:30-32 (3), Eze_34:7, Eze_34:9, Eze_36:1, Eze_36:4, Eze_36:15, Eze_44:4-5 (3), Dan_9:17-19 (3), Joe_1:1-2 (3), Amo_3:1, Amo_3:13, Amo_5:1 (2), Amo_5:23, Amo_7:16, Amo_8:4, Mic_1:2, Mic_3:1, Mic_3:9, Mic_6:1-2 (3), Mic_6:9, Mic_7:7, Nah_3:19, Hab_1:2, Zec_1:4, Zec_3:8, Zec_7:11-13 (4), Zec_8:9, Mal_2:2</a:t>
            </a:r>
          </a:p>
          <a:p>
            <a:r>
              <a:rPr lang="en-US" sz="1800" b="1" dirty="0" smtClean="0">
                <a:solidFill>
                  <a:srgbClr val="8F7C2D"/>
                </a:solidFill>
                <a:latin typeface="Times New Roman" pitchFamily="18" charset="0"/>
                <a:cs typeface="Times New Roman" pitchFamily="18" charset="0"/>
              </a:rPr>
              <a:t>hearken, 119</a:t>
            </a:r>
          </a:p>
          <a:p>
            <a:r>
              <a:rPr lang="en-US" sz="1800" u="sng" dirty="0" smtClean="0">
                <a:solidFill>
                  <a:srgbClr val="8F7C2D"/>
                </a:solidFill>
                <a:latin typeface="Times New Roman" pitchFamily="18" charset="0"/>
                <a:cs typeface="Times New Roman" pitchFamily="18" charset="0"/>
              </a:rPr>
              <a:t>Gen_21:12, Gen_23:15, Gen_34:17, Gen_49:2, Exo_3:18, Exo_4:1, Exo_4:8-9 (2), Exo_6:30, Exo_7:4, Exo_7:22, Exo_11:9, Exo_15:26, Exo_18:19, Lev_26:14, Lev_26:18, Lev_26:21, Lev_26:27, Deu_1:45, Deu_4:1, Deu_11:12-13 (2), Deu_13:3, Deu_13:8, Deu_13:18, Deu_15:5, Deu_17:12, Deu_18:15, Deu_18:19, Deu_21:18, Deu_23:5, Deu_26:17, Deu_27:9, Deu_28:1-2 (2), Deu_28:13, Deu_28:15, Deu_30:10, Jos_1:17-18 (2), Jos_24:10, Jdg_2:17, Jdg_3:4, Jdg_9:7 (2), Jdg_11:17, Jdg_19:25, Jdg_20:13, 1Sa_8:7, 1Sa_8:9, 1Sa_8:22, 1Sa_15:1, 1Sa_28:22, 1Sa_30:24, 2Sa_12:18, 2Sa_13:14, 2Sa_13:16, 1Ki_8:28-30 (3), </a:t>
            </a:r>
            <a:endParaRPr lang="en-US" dirty="0" smtClean="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King James Concordance cont.</a:t>
            </a:r>
            <a:endParaRPr lang="en-US" dirty="0"/>
          </a:p>
        </p:txBody>
      </p:sp>
      <p:sp>
        <p:nvSpPr>
          <p:cNvPr id="3" name="Content Placeholder 2"/>
          <p:cNvSpPr>
            <a:spLocks noGrp="1"/>
          </p:cNvSpPr>
          <p:nvPr>
            <p:ph idx="1"/>
          </p:nvPr>
        </p:nvSpPr>
        <p:spPr/>
        <p:txBody>
          <a:bodyPr/>
          <a:lstStyle/>
          <a:p>
            <a:r>
              <a:rPr lang="en-US" sz="1800" u="sng" dirty="0" smtClean="0">
                <a:solidFill>
                  <a:srgbClr val="8F7C2D"/>
                </a:solidFill>
                <a:latin typeface="Times New Roman" pitchFamily="18" charset="0"/>
                <a:cs typeface="Times New Roman" pitchFamily="18" charset="0"/>
              </a:rPr>
              <a:t>1Ki_8:52, 1Ki_11:38, 1Ki_20:8, 1Ki_22:28, 2Ki_10:6, 2Ki_17:40, 2Ki_18:31-32 (2), 2Ch_6:19-21 (3), 2Ch_10:16, 2Ch_18:27, Neh_13:27, Job_32:10, Job_33:31, Job_33:33, Job_34:10, Job_34:34, Psa_34:11, Psa_45:10, Psa_58:5, Psa_81:8, Psa_81:11, Pro_7:24, Pro_8:32, Pro_23:22, Isa_36:16, Isa_46:3, Isa_48:12 (2), Isa_51:1, Isa_51:7, Isa_55:2, Jer_7:27, Jer_16:11-12 (2), Jer_17:24, Jer_17:27, Jer_18:19, Jer_23:16, Jer_26:3-5 (3), Jer_27:9, Jer_27:14, Jer_27:16-17 (2), Jer_29:8, Jer_35:12-13 (2), Jer_37:2, Jer_44:15-16 (2), Eze_20:7-8 (3), Eze_20:39, Hos_9:17</a:t>
            </a:r>
          </a:p>
          <a:p>
            <a:r>
              <a:rPr lang="en-US" sz="1800" b="1" dirty="0" smtClean="0">
                <a:solidFill>
                  <a:srgbClr val="8F7C2D"/>
                </a:solidFill>
                <a:latin typeface="Times New Roman" pitchFamily="18" charset="0"/>
                <a:cs typeface="Times New Roman" pitchFamily="18" charset="0"/>
              </a:rPr>
              <a:t>hearkened, 74</a:t>
            </a:r>
          </a:p>
          <a:p>
            <a:r>
              <a:rPr lang="en-US" sz="1800" u="sng" dirty="0" smtClean="0">
                <a:solidFill>
                  <a:srgbClr val="8F7C2D"/>
                </a:solidFill>
                <a:latin typeface="Times New Roman" pitchFamily="18" charset="0"/>
                <a:cs typeface="Times New Roman" pitchFamily="18" charset="0"/>
              </a:rPr>
              <a:t>Gen_3:17 (2), Gen_16:2, Gen_30:16-17 (2), Gen_30:22, Gen_34:24, Gen_39:10, Exo_6:9, Exo_7:12-13 (2), Exo_8:15, Exo_8:19, Exo_9:12, Exo_16:20, Exo_18:24, Num_14:22, Num_21:3, Deu_9:19, Deu_9:23, Deu_10:10, Deu_26:14 (2), Deu_34:9, Jos_1:17, Jos_10:14, Jdg_2:20, Jdg_11:28, Jdg_13:9, 1Sa_2:25, 1Sa_12:1, 1Sa_19:6, 1Sa_25:35, 1Sa_28:21, 1Sa_28:23, 1Ki_12:15-16 (2), 1Ki_12:24, 1Ki_15:20, 1Ki_20:25, 2Ki_13:4, 2Ki_16:9, 2Ki_20:13, 2Ki_21:9, 2Ki_22:13, 2Ch_10:15, 2Ch_16:4, 2Ch_24:17, 2Ch_25:16, 2Ch_30:20, 2Ch_35:22, </a:t>
            </a:r>
            <a:endParaRPr lang="en-US" dirty="0" smtClean="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King James Concordance cont.</a:t>
            </a:r>
            <a:endParaRPr lang="en-US" dirty="0"/>
          </a:p>
        </p:txBody>
      </p:sp>
      <p:sp>
        <p:nvSpPr>
          <p:cNvPr id="3" name="Content Placeholder 2"/>
          <p:cNvSpPr>
            <a:spLocks noGrp="1"/>
          </p:cNvSpPr>
          <p:nvPr>
            <p:ph idx="1"/>
          </p:nvPr>
        </p:nvSpPr>
        <p:spPr/>
        <p:txBody>
          <a:bodyPr/>
          <a:lstStyle/>
          <a:p>
            <a:r>
              <a:rPr lang="en-US" sz="1800" u="sng" dirty="0" smtClean="0">
                <a:solidFill>
                  <a:srgbClr val="8F7C2D"/>
                </a:solidFill>
                <a:latin typeface="Times New Roman" pitchFamily="18" charset="0"/>
                <a:cs typeface="Times New Roman" pitchFamily="18" charset="0"/>
              </a:rPr>
              <a:t>Neh_9:16, Neh_9:29, Est_3:4, Psa_81:13, Psa_106:25, Jer_7:24, Jer_7:26, Jer_8:6, Jer_25:3-4 (2), Jer_25:7, Jer_26:5, Jer_29:19, Jer_32:33, Jer_34:14, Jer_34:17, Jer_35:14-16 (3), Jer_36:31, Jer_37:14, Dan_9:5-6 (3)</a:t>
            </a:r>
          </a:p>
          <a:p>
            <a:r>
              <a:rPr lang="en-US" sz="1800" b="1" dirty="0" smtClean="0">
                <a:solidFill>
                  <a:srgbClr val="8F7C2D"/>
                </a:solidFill>
                <a:latin typeface="Times New Roman" pitchFamily="18" charset="0"/>
                <a:cs typeface="Times New Roman" pitchFamily="18" charset="0"/>
              </a:rPr>
              <a:t>obey, 40</a:t>
            </a:r>
          </a:p>
          <a:p>
            <a:r>
              <a:rPr lang="pt-BR" sz="1800" u="sng" dirty="0" smtClean="0">
                <a:solidFill>
                  <a:srgbClr val="8F7C2D"/>
                </a:solidFill>
                <a:latin typeface="Times New Roman" pitchFamily="18" charset="0"/>
                <a:cs typeface="Times New Roman" pitchFamily="18" charset="0"/>
              </a:rPr>
              <a:t>Gen_27:8, Gen_27:13, Gen_27:43, Exo_5:2, Exo_19:5, Exo_23:21-22 (2), Deu_11:27-28 (2), Deu_13:4, Deu_21:18, Deu_21:20, Deu_27:10, Deu_28:62, Deu_30:2, Deu_30:8, Deu_30:20, Jos_24:24, 1Sa_8:19, 1Sa_12:14-15 (2), 1Sa_15:19, 1Sa_15:22, Neh_9:17, Job_36:11-12 (2), Psa_18:44, Jer_7:23, Jer_11:4, Jer_11:7, Jer_12:17, Jer_18:10, Jer_35:13-14 (2), Jer_38:20, Jer_42:6 (2), Jer_42:13, Dan_9:11, Zec_6:15</a:t>
            </a:r>
          </a:p>
          <a:p>
            <a:r>
              <a:rPr lang="en-US" sz="1800" b="1" dirty="0" smtClean="0">
                <a:solidFill>
                  <a:srgbClr val="8F7C2D"/>
                </a:solidFill>
                <a:latin typeface="Times New Roman" pitchFamily="18" charset="0"/>
                <a:cs typeface="Times New Roman" pitchFamily="18" charset="0"/>
              </a:rPr>
              <a:t>obeyed, 34</a:t>
            </a:r>
          </a:p>
          <a:p>
            <a:r>
              <a:rPr lang="en-US" sz="1800" u="sng" dirty="0" smtClean="0">
                <a:solidFill>
                  <a:srgbClr val="8F7C2D"/>
                </a:solidFill>
                <a:latin typeface="Times New Roman" pitchFamily="18" charset="0"/>
                <a:cs typeface="Times New Roman" pitchFamily="18" charset="0"/>
              </a:rPr>
              <a:t>Gen_22:18, Gen_26:5, Gen_28:7, Jos_5:6, Jdg_2:2 (2), Jdg_6:10, 1Sa_15:20, 1Sa_15:24, 1Sa_28:21, 1Ki_20:36, 2Ki_18:12, 1Ch_29:23, 2Ch_11:4, Jer_3:13 (2), Jer_3:25, Jer_9:13, Jer_11:8, Jer_32:23 (2), Jer_34:10, Jer_35:8, Jer_35:10, Jer_35:18, Jer_40:3, Jer_42:21, Jer_43:4, Jer_43:7, Jer_44:23, Dan_9:10, Dan_9:14, Zep_3:2, Hag_1:12</a:t>
            </a:r>
          </a:p>
          <a:p>
            <a:endParaRPr lang="en-US" dirty="0" smtClean="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King James Concordance cont.</a:t>
            </a:r>
            <a:endParaRPr lang="en-US" dirty="0"/>
          </a:p>
        </p:txBody>
      </p:sp>
      <p:sp>
        <p:nvSpPr>
          <p:cNvPr id="3" name="Content Placeholder 2"/>
          <p:cNvSpPr>
            <a:spLocks noGrp="1"/>
          </p:cNvSpPr>
          <p:nvPr>
            <p:ph idx="1"/>
          </p:nvPr>
        </p:nvSpPr>
        <p:spPr/>
        <p:txBody>
          <a:bodyPr/>
          <a:lstStyle/>
          <a:p>
            <a:r>
              <a:rPr lang="en-US" sz="1800" b="1" dirty="0" err="1" smtClean="0">
                <a:solidFill>
                  <a:srgbClr val="8F7C2D"/>
                </a:solidFill>
                <a:latin typeface="Times New Roman" pitchFamily="18" charset="0"/>
                <a:cs typeface="Times New Roman" pitchFamily="18" charset="0"/>
              </a:rPr>
              <a:t>heareth</a:t>
            </a:r>
            <a:r>
              <a:rPr lang="en-US" sz="1800" b="1" dirty="0" smtClean="0">
                <a:solidFill>
                  <a:srgbClr val="8F7C2D"/>
                </a:solidFill>
                <a:latin typeface="Times New Roman" pitchFamily="18" charset="0"/>
                <a:cs typeface="Times New Roman" pitchFamily="18" charset="0"/>
              </a:rPr>
              <a:t>, 29</a:t>
            </a:r>
          </a:p>
          <a:p>
            <a:r>
              <a:rPr lang="it-IT" sz="1800" u="sng" dirty="0" smtClean="0">
                <a:solidFill>
                  <a:srgbClr val="8F7C2D"/>
                </a:solidFill>
                <a:latin typeface="Times New Roman" pitchFamily="18" charset="0"/>
                <a:cs typeface="Times New Roman" pitchFamily="18" charset="0"/>
              </a:rPr>
              <a:t>Exo_16:7-8 (2), Num_30:5, Deu_29:19, 1Sa_3:9-11 (3), 2Sa_17:9, 2Ki_21:12, Job_34:28, Psa_34:17, Psa_38:14, Pro_8:33-34 (2), Pro_13:1 (2), Pro_13:8, Pro_15:29, Pro_15:31-32 (2), Pro_18:13, Pro_21:28, Pro_25:10, Pro_29:24, Isa_41:26, Isa_42:20, Jer_19:3, Eze_3:27, Eze_33:4</a:t>
            </a:r>
          </a:p>
          <a:p>
            <a:r>
              <a:rPr lang="en-US" sz="1800" b="1" dirty="0" smtClean="0">
                <a:solidFill>
                  <a:srgbClr val="8F7C2D"/>
                </a:solidFill>
                <a:latin typeface="Times New Roman" pitchFamily="18" charset="0"/>
                <a:cs typeface="Times New Roman" pitchFamily="18" charset="0"/>
              </a:rPr>
              <a:t>publish, 12</a:t>
            </a:r>
          </a:p>
          <a:p>
            <a:r>
              <a:rPr lang="en-US" sz="1800" u="sng" dirty="0" smtClean="0">
                <a:solidFill>
                  <a:srgbClr val="8F7C2D"/>
                </a:solidFill>
                <a:latin typeface="Times New Roman" pitchFamily="18" charset="0"/>
                <a:cs typeface="Times New Roman" pitchFamily="18" charset="0"/>
              </a:rPr>
              <a:t>Neh_8:15, Psa_26:7, Jer_4:5, Jer_4:16, Jer_5:20, Jer_31:7, Jer_46:14 (2), Jer_50:2 (2), Amo_3:9, Amo_4:5</a:t>
            </a:r>
          </a:p>
          <a:p>
            <a:r>
              <a:rPr lang="en-US" sz="1800" b="1" dirty="0" err="1" smtClean="0">
                <a:solidFill>
                  <a:srgbClr val="8F7C2D"/>
                </a:solidFill>
                <a:latin typeface="Times New Roman" pitchFamily="18" charset="0"/>
                <a:cs typeface="Times New Roman" pitchFamily="18" charset="0"/>
              </a:rPr>
              <a:t>heardest</a:t>
            </a:r>
            <a:r>
              <a:rPr lang="en-US" sz="1800" b="1" dirty="0" smtClean="0">
                <a:solidFill>
                  <a:srgbClr val="8F7C2D"/>
                </a:solidFill>
                <a:latin typeface="Times New Roman" pitchFamily="18" charset="0"/>
                <a:cs typeface="Times New Roman" pitchFamily="18" charset="0"/>
              </a:rPr>
              <a:t>, 11</a:t>
            </a:r>
          </a:p>
          <a:p>
            <a:r>
              <a:rPr lang="fi-FI" sz="1800" u="sng" dirty="0" smtClean="0">
                <a:solidFill>
                  <a:srgbClr val="8F7C2D"/>
                </a:solidFill>
                <a:latin typeface="Times New Roman" pitchFamily="18" charset="0"/>
                <a:cs typeface="Times New Roman" pitchFamily="18" charset="0"/>
              </a:rPr>
              <a:t>Deu_4:36, Jos_14:12, 2Ki_22:19, 2Ch_34:27, Neh_9:9, Neh_9:27-28 (2), Psa_31:22, Isa_48:7-8 (2), Jon_2:2</a:t>
            </a:r>
          </a:p>
          <a:p>
            <a:r>
              <a:rPr lang="en-US" sz="1800" b="1" dirty="0" smtClean="0">
                <a:solidFill>
                  <a:srgbClr val="8F7C2D"/>
                </a:solidFill>
                <a:latin typeface="Times New Roman" pitchFamily="18" charset="0"/>
                <a:cs typeface="Times New Roman" pitchFamily="18" charset="0"/>
              </a:rPr>
              <a:t>obedient, 8</a:t>
            </a:r>
          </a:p>
          <a:p>
            <a:r>
              <a:rPr lang="pt-BR" sz="1800" u="sng" dirty="0" smtClean="0">
                <a:solidFill>
                  <a:srgbClr val="8F7C2D"/>
                </a:solidFill>
                <a:latin typeface="Times New Roman" pitchFamily="18" charset="0"/>
                <a:cs typeface="Times New Roman" pitchFamily="18" charset="0"/>
              </a:rPr>
              <a:t>Exo_24:7, Num_27:20, Deu_4:30, Deu_8:20, 2Sa_22:45, Pro_25:12, Isa_1:19, Isa_42:24</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King James Concordance cont.</a:t>
            </a:r>
            <a:endParaRPr lang="en-US" dirty="0"/>
          </a:p>
        </p:txBody>
      </p:sp>
      <p:sp>
        <p:nvSpPr>
          <p:cNvPr id="5" name="Content Placeholder 4"/>
          <p:cNvSpPr>
            <a:spLocks noGrp="1"/>
          </p:cNvSpPr>
          <p:nvPr>
            <p:ph sz="half" idx="1"/>
          </p:nvPr>
        </p:nvSpPr>
        <p:spPr/>
        <p:txBody>
          <a:bodyPr/>
          <a:lstStyle/>
          <a:p>
            <a:r>
              <a:rPr lang="en-US" sz="1800" b="1" dirty="0" err="1" smtClean="0">
                <a:solidFill>
                  <a:srgbClr val="8F7C2D"/>
                </a:solidFill>
                <a:latin typeface="Times New Roman" pitchFamily="18" charset="0"/>
                <a:cs typeface="Times New Roman" pitchFamily="18" charset="0"/>
              </a:rPr>
              <a:t>hearest</a:t>
            </a:r>
            <a:r>
              <a:rPr lang="en-US" sz="1800" b="1" dirty="0" smtClean="0">
                <a:solidFill>
                  <a:srgbClr val="8F7C2D"/>
                </a:solidFill>
                <a:latin typeface="Times New Roman" pitchFamily="18" charset="0"/>
                <a:cs typeface="Times New Roman" pitchFamily="18" charset="0"/>
              </a:rPr>
              <a:t>, 6</a:t>
            </a:r>
          </a:p>
          <a:p>
            <a:r>
              <a:rPr lang="sv-SE" sz="1800" u="sng" dirty="0" smtClean="0">
                <a:solidFill>
                  <a:srgbClr val="8F7C2D"/>
                </a:solidFill>
                <a:latin typeface="Times New Roman" pitchFamily="18" charset="0"/>
                <a:cs typeface="Times New Roman" pitchFamily="18" charset="0"/>
              </a:rPr>
              <a:t>Rth_2:8, 1Sa_24:9, 2Sa_5:24, 1Ki_8:30, 2Ch_6:21, Psa_65:2</a:t>
            </a:r>
          </a:p>
          <a:p>
            <a:r>
              <a:rPr lang="en-US" sz="1800" b="1" dirty="0" smtClean="0">
                <a:solidFill>
                  <a:srgbClr val="8F7C2D"/>
                </a:solidFill>
                <a:latin typeface="Times New Roman" pitchFamily="18" charset="0"/>
                <a:cs typeface="Times New Roman" pitchFamily="18" charset="0"/>
              </a:rPr>
              <a:t>hearing, 6</a:t>
            </a:r>
          </a:p>
          <a:p>
            <a:r>
              <a:rPr lang="it-IT" sz="1800" u="sng" dirty="0" smtClean="0">
                <a:solidFill>
                  <a:srgbClr val="8F7C2D"/>
                </a:solidFill>
                <a:latin typeface="Times New Roman" pitchFamily="18" charset="0"/>
                <a:cs typeface="Times New Roman" pitchFamily="18" charset="0"/>
              </a:rPr>
              <a:t>Pro_20:12, Pro_28:9, Ecc_1:8, Isa_21:3, Isa_33:15, Amo_8:11</a:t>
            </a:r>
          </a:p>
          <a:p>
            <a:r>
              <a:rPr lang="en-US" sz="1800" b="1" dirty="0" smtClean="0">
                <a:solidFill>
                  <a:srgbClr val="8F7C2D"/>
                </a:solidFill>
                <a:latin typeface="Times New Roman" pitchFamily="18" charset="0"/>
                <a:cs typeface="Times New Roman" pitchFamily="18" charset="0"/>
              </a:rPr>
              <a:t>understand, 6</a:t>
            </a:r>
          </a:p>
          <a:p>
            <a:r>
              <a:rPr lang="de-DE" sz="1800" u="sng" dirty="0" smtClean="0">
                <a:solidFill>
                  <a:srgbClr val="8F7C2D"/>
                </a:solidFill>
                <a:latin typeface="Times New Roman" pitchFamily="18" charset="0"/>
                <a:cs typeface="Times New Roman" pitchFamily="18" charset="0"/>
              </a:rPr>
              <a:t>Gen_11:7, Gen_41:15, Deu_28:49, 2Ki_18:26, Isa_36:11, Eze_3:6</a:t>
            </a:r>
          </a:p>
          <a:p>
            <a:r>
              <a:rPr lang="en-US" sz="1800" b="1" dirty="0" err="1" smtClean="0">
                <a:solidFill>
                  <a:srgbClr val="8F7C2D"/>
                </a:solidFill>
                <a:latin typeface="Times New Roman" pitchFamily="18" charset="0"/>
                <a:cs typeface="Times New Roman" pitchFamily="18" charset="0"/>
              </a:rPr>
              <a:t>publisheth</a:t>
            </a:r>
            <a:r>
              <a:rPr lang="en-US" sz="1800" b="1" dirty="0" smtClean="0">
                <a:solidFill>
                  <a:srgbClr val="8F7C2D"/>
                </a:solidFill>
                <a:latin typeface="Times New Roman" pitchFamily="18" charset="0"/>
                <a:cs typeface="Times New Roman" pitchFamily="18" charset="0"/>
              </a:rPr>
              <a:t>, 4</a:t>
            </a:r>
          </a:p>
          <a:p>
            <a:r>
              <a:rPr lang="en-US" sz="1800" u="sng" dirty="0" smtClean="0">
                <a:solidFill>
                  <a:srgbClr val="8F7C2D"/>
                </a:solidFill>
                <a:latin typeface="Times New Roman" pitchFamily="18" charset="0"/>
                <a:cs typeface="Times New Roman" pitchFamily="18" charset="0"/>
              </a:rPr>
              <a:t>Isa_52:6-7 (3), Nah_1:15 (2)</a:t>
            </a:r>
          </a:p>
          <a:p>
            <a:r>
              <a:rPr lang="en-US" sz="1800" b="1" dirty="0" smtClean="0">
                <a:solidFill>
                  <a:srgbClr val="8F7C2D"/>
                </a:solidFill>
                <a:latin typeface="Times New Roman" pitchFamily="18" charset="0"/>
                <a:cs typeface="Times New Roman" pitchFamily="18" charset="0"/>
              </a:rPr>
              <a:t>showed, 4</a:t>
            </a:r>
          </a:p>
          <a:p>
            <a:r>
              <a:rPr lang="en-US" sz="1800" u="sng" dirty="0" smtClean="0">
                <a:solidFill>
                  <a:srgbClr val="8F7C2D"/>
                </a:solidFill>
                <a:latin typeface="Times New Roman" pitchFamily="18" charset="0"/>
                <a:cs typeface="Times New Roman" pitchFamily="18" charset="0"/>
              </a:rPr>
              <a:t>Isa_43:12, Isa_48:3, Isa_48:5-6 (2)</a:t>
            </a:r>
          </a:p>
        </p:txBody>
      </p:sp>
      <p:sp>
        <p:nvSpPr>
          <p:cNvPr id="6" name="Content Placeholder 5"/>
          <p:cNvSpPr>
            <a:spLocks noGrp="1"/>
          </p:cNvSpPr>
          <p:nvPr>
            <p:ph sz="half" idx="2"/>
          </p:nvPr>
        </p:nvSpPr>
        <p:spPr/>
        <p:txBody>
          <a:bodyPr/>
          <a:lstStyle/>
          <a:p>
            <a:r>
              <a:rPr lang="en-US" sz="1800" b="1" dirty="0" err="1" smtClean="0">
                <a:solidFill>
                  <a:srgbClr val="8F7C2D"/>
                </a:solidFill>
                <a:latin typeface="Times New Roman" pitchFamily="18" charset="0"/>
                <a:cs typeface="Times New Roman" pitchFamily="18" charset="0"/>
              </a:rPr>
              <a:t>obeyeth</a:t>
            </a:r>
            <a:r>
              <a:rPr lang="en-US" sz="1800" b="1" dirty="0" smtClean="0">
                <a:solidFill>
                  <a:srgbClr val="8F7C2D"/>
                </a:solidFill>
                <a:latin typeface="Times New Roman" pitchFamily="18" charset="0"/>
                <a:cs typeface="Times New Roman" pitchFamily="18" charset="0"/>
              </a:rPr>
              <a:t>, 3</a:t>
            </a:r>
          </a:p>
          <a:p>
            <a:r>
              <a:rPr lang="en-US" sz="1800" u="sng" dirty="0" smtClean="0">
                <a:solidFill>
                  <a:srgbClr val="8F7C2D"/>
                </a:solidFill>
                <a:latin typeface="Times New Roman" pitchFamily="18" charset="0"/>
                <a:cs typeface="Times New Roman" pitchFamily="18" charset="0"/>
              </a:rPr>
              <a:t>Isa_50:10, Jer_7:28, Jer_11:3</a:t>
            </a:r>
          </a:p>
          <a:p>
            <a:r>
              <a:rPr lang="en-US" sz="1800" b="1" dirty="0" smtClean="0">
                <a:solidFill>
                  <a:srgbClr val="8F7C2D"/>
                </a:solidFill>
                <a:latin typeface="Times New Roman" pitchFamily="18" charset="0"/>
                <a:cs typeface="Times New Roman" pitchFamily="18" charset="0"/>
              </a:rPr>
              <a:t>show, 3</a:t>
            </a:r>
          </a:p>
          <a:p>
            <a:r>
              <a:rPr lang="en-US" sz="1800" u="sng" dirty="0" smtClean="0">
                <a:solidFill>
                  <a:srgbClr val="8F7C2D"/>
                </a:solidFill>
                <a:latin typeface="Times New Roman" pitchFamily="18" charset="0"/>
                <a:cs typeface="Times New Roman" pitchFamily="18" charset="0"/>
              </a:rPr>
              <a:t>1Sa_9:27, Psa_106:2, Isa_43:9</a:t>
            </a:r>
          </a:p>
          <a:p>
            <a:r>
              <a:rPr lang="en-US" sz="1800" b="1" dirty="0" smtClean="0">
                <a:solidFill>
                  <a:srgbClr val="8F7C2D"/>
                </a:solidFill>
                <a:latin typeface="Times New Roman" pitchFamily="18" charset="0"/>
                <a:cs typeface="Times New Roman" pitchFamily="18" charset="0"/>
              </a:rPr>
              <a:t>sound, 3</a:t>
            </a:r>
          </a:p>
          <a:p>
            <a:r>
              <a:rPr lang="en-US" sz="1800" u="sng" dirty="0" smtClean="0">
                <a:solidFill>
                  <a:srgbClr val="8F7C2D"/>
                </a:solidFill>
                <a:latin typeface="Times New Roman" pitchFamily="18" charset="0"/>
                <a:cs typeface="Times New Roman" pitchFamily="18" charset="0"/>
              </a:rPr>
              <a:t>1Ch_15:19, 1Ch_16:5, 1Ch_16:42</a:t>
            </a:r>
          </a:p>
          <a:p>
            <a:r>
              <a:rPr lang="en-US" sz="1800" b="1" dirty="0" smtClean="0">
                <a:solidFill>
                  <a:srgbClr val="8F7C2D"/>
                </a:solidFill>
                <a:latin typeface="Times New Roman" pitchFamily="18" charset="0"/>
                <a:cs typeface="Times New Roman" pitchFamily="18" charset="0"/>
              </a:rPr>
              <a:t>call, 2</a:t>
            </a:r>
          </a:p>
          <a:p>
            <a:r>
              <a:rPr lang="en-US" sz="1800" u="sng" dirty="0" smtClean="0">
                <a:solidFill>
                  <a:srgbClr val="8F7C2D"/>
                </a:solidFill>
                <a:latin typeface="Times New Roman" pitchFamily="18" charset="0"/>
                <a:cs typeface="Times New Roman" pitchFamily="18" charset="0"/>
              </a:rPr>
              <a:t>Jer_50:29, Jer_51:27</a:t>
            </a:r>
          </a:p>
          <a:p>
            <a:r>
              <a:rPr lang="en-US" sz="1800" b="1" dirty="0" smtClean="0">
                <a:solidFill>
                  <a:srgbClr val="8F7C2D"/>
                </a:solidFill>
                <a:latin typeface="Times New Roman" pitchFamily="18" charset="0"/>
                <a:cs typeface="Times New Roman" pitchFamily="18" charset="0"/>
              </a:rPr>
              <a:t>discern, 2</a:t>
            </a:r>
          </a:p>
          <a:p>
            <a:r>
              <a:rPr lang="en-US" sz="1800" u="sng" dirty="0" smtClean="0">
                <a:solidFill>
                  <a:srgbClr val="8F7C2D"/>
                </a:solidFill>
                <a:latin typeface="Times New Roman" pitchFamily="18" charset="0"/>
                <a:cs typeface="Times New Roman" pitchFamily="18" charset="0"/>
              </a:rPr>
              <a:t>2Sa_14:17, 1Ki_3:11</a:t>
            </a:r>
          </a:p>
          <a:p>
            <a:r>
              <a:rPr lang="en-US" sz="1800" b="1" dirty="0" err="1" smtClean="0">
                <a:solidFill>
                  <a:srgbClr val="8F7C2D"/>
                </a:solidFill>
                <a:latin typeface="Times New Roman" pitchFamily="18" charset="0"/>
                <a:cs typeface="Times New Roman" pitchFamily="18" charset="0"/>
              </a:rPr>
              <a:t>hearkeneth</a:t>
            </a:r>
            <a:r>
              <a:rPr lang="en-US" sz="1800" b="1" dirty="0" smtClean="0">
                <a:solidFill>
                  <a:srgbClr val="8F7C2D"/>
                </a:solidFill>
                <a:latin typeface="Times New Roman" pitchFamily="18" charset="0"/>
                <a:cs typeface="Times New Roman" pitchFamily="18" charset="0"/>
              </a:rPr>
              <a:t>, 2</a:t>
            </a:r>
          </a:p>
          <a:p>
            <a:r>
              <a:rPr lang="en-US" sz="1800" u="sng" dirty="0" smtClean="0">
                <a:solidFill>
                  <a:srgbClr val="8F7C2D"/>
                </a:solidFill>
                <a:latin typeface="Times New Roman" pitchFamily="18" charset="0"/>
                <a:cs typeface="Times New Roman" pitchFamily="18" charset="0"/>
              </a:rPr>
              <a:t>Pro_1:33, Pro_12:15</a:t>
            </a:r>
          </a:p>
          <a:p>
            <a:r>
              <a:rPr lang="en-US" sz="1800" b="1" dirty="0" smtClean="0">
                <a:solidFill>
                  <a:srgbClr val="8F7C2D"/>
                </a:solidFill>
                <a:latin typeface="Times New Roman" pitchFamily="18" charset="0"/>
                <a:cs typeface="Times New Roman" pitchFamily="18" charset="0"/>
              </a:rPr>
              <a:t>loud, 2</a:t>
            </a:r>
          </a:p>
          <a:p>
            <a:r>
              <a:rPr lang="en-US" sz="1800" u="sng" dirty="0" smtClean="0">
                <a:solidFill>
                  <a:srgbClr val="8F7C2D"/>
                </a:solidFill>
                <a:latin typeface="Times New Roman" pitchFamily="18" charset="0"/>
                <a:cs typeface="Times New Roman" pitchFamily="18" charset="0"/>
              </a:rPr>
              <a:t>Neh_12:42, Psa_150:5</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King James Concordance cont.</a:t>
            </a:r>
            <a:endParaRPr lang="en-US" dirty="0"/>
          </a:p>
        </p:txBody>
      </p:sp>
      <p:sp>
        <p:nvSpPr>
          <p:cNvPr id="3" name="Content Placeholder 2"/>
          <p:cNvSpPr>
            <a:spLocks noGrp="1"/>
          </p:cNvSpPr>
          <p:nvPr>
            <p:ph sz="half" idx="1"/>
          </p:nvPr>
        </p:nvSpPr>
        <p:spPr/>
        <p:txBody>
          <a:bodyPr/>
          <a:lstStyle/>
          <a:p>
            <a:r>
              <a:rPr lang="en-US" sz="1800" b="1" dirty="0" smtClean="0">
                <a:solidFill>
                  <a:srgbClr val="8F7C2D"/>
                </a:solidFill>
                <a:latin typeface="Times New Roman" pitchFamily="18" charset="0"/>
                <a:cs typeface="Times New Roman" pitchFamily="18" charset="0"/>
              </a:rPr>
              <a:t>noise, 2</a:t>
            </a:r>
          </a:p>
          <a:p>
            <a:r>
              <a:rPr lang="en-US" sz="1800" u="sng" dirty="0" smtClean="0">
                <a:solidFill>
                  <a:srgbClr val="8F7C2D"/>
                </a:solidFill>
                <a:latin typeface="Times New Roman" pitchFamily="18" charset="0"/>
                <a:cs typeface="Times New Roman" pitchFamily="18" charset="0"/>
              </a:rPr>
              <a:t>Jos_6:10, 1Ch_15:28</a:t>
            </a:r>
          </a:p>
          <a:p>
            <a:r>
              <a:rPr lang="en-US" sz="1800" b="1" dirty="0" err="1" smtClean="0">
                <a:solidFill>
                  <a:srgbClr val="8F7C2D"/>
                </a:solidFill>
                <a:latin typeface="Times New Roman" pitchFamily="18" charset="0"/>
                <a:cs typeface="Times New Roman" pitchFamily="18" charset="0"/>
              </a:rPr>
              <a:t>obeyedst</a:t>
            </a:r>
            <a:r>
              <a:rPr lang="en-US" sz="1800" b="1" dirty="0" smtClean="0">
                <a:solidFill>
                  <a:srgbClr val="8F7C2D"/>
                </a:solidFill>
                <a:latin typeface="Times New Roman" pitchFamily="18" charset="0"/>
                <a:cs typeface="Times New Roman" pitchFamily="18" charset="0"/>
              </a:rPr>
              <a:t>, 2</a:t>
            </a:r>
          </a:p>
          <a:p>
            <a:r>
              <a:rPr lang="en-US" sz="1800" u="sng" dirty="0" smtClean="0">
                <a:solidFill>
                  <a:srgbClr val="8F7C2D"/>
                </a:solidFill>
                <a:latin typeface="Times New Roman" pitchFamily="18" charset="0"/>
                <a:cs typeface="Times New Roman" pitchFamily="18" charset="0"/>
              </a:rPr>
              <a:t>1Sa_28:18, Jer_22:21</a:t>
            </a:r>
          </a:p>
          <a:p>
            <a:r>
              <a:rPr lang="en-US" sz="1800" b="1" dirty="0" smtClean="0">
                <a:solidFill>
                  <a:srgbClr val="8F7C2D"/>
                </a:solidFill>
                <a:latin typeface="Times New Roman" pitchFamily="18" charset="0"/>
                <a:cs typeface="Times New Roman" pitchFamily="18" charset="0"/>
              </a:rPr>
              <a:t>obeying, 2</a:t>
            </a:r>
          </a:p>
          <a:p>
            <a:r>
              <a:rPr lang="en-US" sz="1800" u="sng" dirty="0" smtClean="0">
                <a:solidFill>
                  <a:srgbClr val="8F7C2D"/>
                </a:solidFill>
                <a:latin typeface="Times New Roman" pitchFamily="18" charset="0"/>
                <a:cs typeface="Times New Roman" pitchFamily="18" charset="0"/>
              </a:rPr>
              <a:t>Jdg_2:17, 1Sa_15:22</a:t>
            </a:r>
          </a:p>
          <a:p>
            <a:r>
              <a:rPr lang="en-US" sz="1800" b="1" dirty="0" smtClean="0">
                <a:solidFill>
                  <a:srgbClr val="8F7C2D"/>
                </a:solidFill>
                <a:latin typeface="Times New Roman" pitchFamily="18" charset="0"/>
                <a:cs typeface="Times New Roman" pitchFamily="18" charset="0"/>
              </a:rPr>
              <a:t>reported, 2</a:t>
            </a:r>
          </a:p>
          <a:p>
            <a:r>
              <a:rPr lang="en-US" sz="1800" u="sng" dirty="0" smtClean="0">
                <a:solidFill>
                  <a:srgbClr val="8F7C2D"/>
                </a:solidFill>
                <a:latin typeface="Times New Roman" pitchFamily="18" charset="0"/>
                <a:cs typeface="Times New Roman" pitchFamily="18" charset="0"/>
              </a:rPr>
              <a:t>Neh_6:6-7 (2)</a:t>
            </a:r>
          </a:p>
          <a:p>
            <a:r>
              <a:rPr lang="en-US" sz="1800" b="1" dirty="0" smtClean="0">
                <a:solidFill>
                  <a:srgbClr val="8F7C2D"/>
                </a:solidFill>
                <a:latin typeface="Times New Roman" pitchFamily="18" charset="0"/>
                <a:cs typeface="Times New Roman" pitchFamily="18" charset="0"/>
              </a:rPr>
              <a:t>tell, 2</a:t>
            </a:r>
          </a:p>
          <a:p>
            <a:r>
              <a:rPr lang="en-US" sz="1800" u="sng" dirty="0" smtClean="0">
                <a:solidFill>
                  <a:srgbClr val="8F7C2D"/>
                </a:solidFill>
                <a:latin typeface="Times New Roman" pitchFamily="18" charset="0"/>
                <a:cs typeface="Times New Roman" pitchFamily="18" charset="0"/>
              </a:rPr>
              <a:t>Isa_42:9, Isa_48:20</a:t>
            </a:r>
          </a:p>
          <a:p>
            <a:r>
              <a:rPr lang="en-US" sz="1800" b="1" dirty="0" smtClean="0">
                <a:solidFill>
                  <a:srgbClr val="8F7C2D"/>
                </a:solidFill>
                <a:latin typeface="Times New Roman" pitchFamily="18" charset="0"/>
                <a:cs typeface="Times New Roman" pitchFamily="18" charset="0"/>
              </a:rPr>
              <a:t>told, 2</a:t>
            </a:r>
          </a:p>
          <a:p>
            <a:r>
              <a:rPr lang="en-US" sz="1800" u="sng" dirty="0" smtClean="0">
                <a:solidFill>
                  <a:srgbClr val="8F7C2D"/>
                </a:solidFill>
                <a:latin typeface="Times New Roman" pitchFamily="18" charset="0"/>
                <a:cs typeface="Times New Roman" pitchFamily="18" charset="0"/>
              </a:rPr>
              <a:t>Jdg_13:23, Isa_44:8</a:t>
            </a:r>
          </a:p>
          <a:p>
            <a:r>
              <a:rPr lang="en-US" sz="1800" b="1" dirty="0" smtClean="0">
                <a:solidFill>
                  <a:srgbClr val="8F7C2D"/>
                </a:solidFill>
                <a:latin typeface="Times New Roman" pitchFamily="18" charset="0"/>
                <a:cs typeface="Times New Roman" pitchFamily="18" charset="0"/>
              </a:rPr>
              <a:t>attentively, 1</a:t>
            </a:r>
          </a:p>
          <a:p>
            <a:r>
              <a:rPr lang="en-US" sz="1800" u="sng" dirty="0" smtClean="0">
                <a:solidFill>
                  <a:srgbClr val="8F7C2D"/>
                </a:solidFill>
                <a:latin typeface="Times New Roman" pitchFamily="18" charset="0"/>
                <a:cs typeface="Times New Roman" pitchFamily="18" charset="0"/>
              </a:rPr>
              <a:t>Job_37:2</a:t>
            </a:r>
          </a:p>
        </p:txBody>
      </p:sp>
      <p:sp>
        <p:nvSpPr>
          <p:cNvPr id="4" name="Content Placeholder 3"/>
          <p:cNvSpPr>
            <a:spLocks noGrp="1"/>
          </p:cNvSpPr>
          <p:nvPr>
            <p:ph sz="half" idx="2"/>
          </p:nvPr>
        </p:nvSpPr>
        <p:spPr/>
        <p:txBody>
          <a:bodyPr/>
          <a:lstStyle/>
          <a:p>
            <a:r>
              <a:rPr lang="en-US" sz="1800" b="1" dirty="0" smtClean="0">
                <a:solidFill>
                  <a:srgbClr val="8F7C2D"/>
                </a:solidFill>
                <a:latin typeface="Times New Roman" pitchFamily="18" charset="0"/>
                <a:cs typeface="Times New Roman" pitchFamily="18" charset="0"/>
              </a:rPr>
              <a:t>called, 1</a:t>
            </a:r>
          </a:p>
          <a:p>
            <a:r>
              <a:rPr lang="en-US" sz="1800" u="sng" dirty="0" smtClean="0">
                <a:solidFill>
                  <a:srgbClr val="8F7C2D"/>
                </a:solidFill>
                <a:latin typeface="Times New Roman" pitchFamily="18" charset="0"/>
                <a:cs typeface="Times New Roman" pitchFamily="18" charset="0"/>
              </a:rPr>
              <a:t>1Sa_23:8</a:t>
            </a:r>
          </a:p>
          <a:p>
            <a:r>
              <a:rPr lang="en-US" sz="1800" b="1" dirty="0" smtClean="0">
                <a:solidFill>
                  <a:srgbClr val="8F7C2D"/>
                </a:solidFill>
                <a:latin typeface="Times New Roman" pitchFamily="18" charset="0"/>
                <a:cs typeface="Times New Roman" pitchFamily="18" charset="0"/>
              </a:rPr>
              <a:t>carefully, 1</a:t>
            </a:r>
          </a:p>
          <a:p>
            <a:r>
              <a:rPr lang="en-US" sz="1800" u="sng" dirty="0" smtClean="0">
                <a:solidFill>
                  <a:srgbClr val="8F7C2D"/>
                </a:solidFill>
                <a:latin typeface="Times New Roman" pitchFamily="18" charset="0"/>
                <a:cs typeface="Times New Roman" pitchFamily="18" charset="0"/>
              </a:rPr>
              <a:t>Deu_15:5</a:t>
            </a:r>
          </a:p>
          <a:p>
            <a:r>
              <a:rPr lang="en-US" sz="1800" b="1" dirty="0" smtClean="0">
                <a:solidFill>
                  <a:srgbClr val="8F7C2D"/>
                </a:solidFill>
                <a:latin typeface="Times New Roman" pitchFamily="18" charset="0"/>
                <a:cs typeface="Times New Roman" pitchFamily="18" charset="0"/>
              </a:rPr>
              <a:t>consented, 1</a:t>
            </a:r>
          </a:p>
          <a:p>
            <a:r>
              <a:rPr lang="en-US" sz="1800" u="sng" dirty="0" smtClean="0">
                <a:solidFill>
                  <a:srgbClr val="8F7C2D"/>
                </a:solidFill>
                <a:latin typeface="Times New Roman" pitchFamily="18" charset="0"/>
                <a:cs typeface="Times New Roman" pitchFamily="18" charset="0"/>
              </a:rPr>
              <a:t>Dan_1:14</a:t>
            </a:r>
          </a:p>
          <a:p>
            <a:r>
              <a:rPr lang="en-US" sz="1800" b="1" dirty="0" smtClean="0">
                <a:solidFill>
                  <a:srgbClr val="8F7C2D"/>
                </a:solidFill>
                <a:latin typeface="Times New Roman" pitchFamily="18" charset="0"/>
                <a:cs typeface="Times New Roman" pitchFamily="18" charset="0"/>
              </a:rPr>
              <a:t>considered, 1</a:t>
            </a:r>
          </a:p>
          <a:p>
            <a:r>
              <a:rPr lang="en-US" sz="1800" u="sng" dirty="0" smtClean="0">
                <a:solidFill>
                  <a:srgbClr val="8F7C2D"/>
                </a:solidFill>
                <a:latin typeface="Times New Roman" pitchFamily="18" charset="0"/>
                <a:cs typeface="Times New Roman" pitchFamily="18" charset="0"/>
              </a:rPr>
              <a:t>1Ki_5:8</a:t>
            </a:r>
          </a:p>
          <a:p>
            <a:r>
              <a:rPr lang="en-US" sz="1800" b="1" dirty="0" smtClean="0">
                <a:solidFill>
                  <a:srgbClr val="8F7C2D"/>
                </a:solidFill>
                <a:latin typeface="Times New Roman" pitchFamily="18" charset="0"/>
                <a:cs typeface="Times New Roman" pitchFamily="18" charset="0"/>
              </a:rPr>
              <a:t>content, 1</a:t>
            </a:r>
          </a:p>
          <a:p>
            <a:r>
              <a:rPr lang="en-US" sz="1800" u="sng" dirty="0" smtClean="0">
                <a:solidFill>
                  <a:srgbClr val="8F7C2D"/>
                </a:solidFill>
                <a:latin typeface="Times New Roman" pitchFamily="18" charset="0"/>
                <a:cs typeface="Times New Roman" pitchFamily="18" charset="0"/>
              </a:rPr>
              <a:t>Gen_37:27</a:t>
            </a:r>
          </a:p>
          <a:p>
            <a:r>
              <a:rPr lang="en-US" sz="1800" b="1" dirty="0" smtClean="0">
                <a:solidFill>
                  <a:srgbClr val="8F7C2D"/>
                </a:solidFill>
                <a:latin typeface="Times New Roman" pitchFamily="18" charset="0"/>
                <a:cs typeface="Times New Roman" pitchFamily="18" charset="0"/>
              </a:rPr>
              <a:t>declare, 1</a:t>
            </a:r>
          </a:p>
          <a:p>
            <a:r>
              <a:rPr lang="en-US" sz="1800" u="sng" dirty="0" smtClean="0">
                <a:solidFill>
                  <a:srgbClr val="8F7C2D"/>
                </a:solidFill>
                <a:latin typeface="Times New Roman" pitchFamily="18" charset="0"/>
                <a:cs typeface="Times New Roman" pitchFamily="18" charset="0"/>
              </a:rPr>
              <a:t>Isa_41:22</a:t>
            </a:r>
          </a:p>
          <a:p>
            <a:r>
              <a:rPr lang="en-US" sz="1800" b="1" dirty="0" smtClean="0">
                <a:solidFill>
                  <a:srgbClr val="8F7C2D"/>
                </a:solidFill>
                <a:latin typeface="Times New Roman" pitchFamily="18" charset="0"/>
                <a:cs typeface="Times New Roman" pitchFamily="18" charset="0"/>
              </a:rPr>
              <a:t>declared, 1</a:t>
            </a:r>
          </a:p>
          <a:p>
            <a:r>
              <a:rPr lang="en-US" sz="1800" u="sng" dirty="0" smtClean="0">
                <a:solidFill>
                  <a:srgbClr val="8F7C2D"/>
                </a:solidFill>
                <a:latin typeface="Times New Roman" pitchFamily="18" charset="0"/>
                <a:cs typeface="Times New Roman" pitchFamily="18" charset="0"/>
              </a:rPr>
              <a:t>Isa_45:21</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King James Concordance cont.</a:t>
            </a:r>
            <a:endParaRPr lang="en-US" dirty="0"/>
          </a:p>
        </p:txBody>
      </p:sp>
      <p:sp>
        <p:nvSpPr>
          <p:cNvPr id="3" name="Content Placeholder 2"/>
          <p:cNvSpPr>
            <a:spLocks noGrp="1"/>
          </p:cNvSpPr>
          <p:nvPr>
            <p:ph sz="half" idx="1"/>
          </p:nvPr>
        </p:nvSpPr>
        <p:spPr/>
        <p:txBody>
          <a:bodyPr/>
          <a:lstStyle/>
          <a:p>
            <a:r>
              <a:rPr lang="en-US" sz="1800" b="1" dirty="0" smtClean="0">
                <a:solidFill>
                  <a:srgbClr val="8F7C2D"/>
                </a:solidFill>
                <a:latin typeface="Times New Roman" pitchFamily="18" charset="0"/>
                <a:cs typeface="Times New Roman" pitchFamily="18" charset="0"/>
              </a:rPr>
              <a:t>ear, 1</a:t>
            </a:r>
          </a:p>
          <a:p>
            <a:r>
              <a:rPr lang="en-US" sz="1800" u="sng" dirty="0" smtClean="0">
                <a:solidFill>
                  <a:srgbClr val="8F7C2D"/>
                </a:solidFill>
                <a:latin typeface="Times New Roman" pitchFamily="18" charset="0"/>
                <a:cs typeface="Times New Roman" pitchFamily="18" charset="0"/>
              </a:rPr>
              <a:t>Job_29:21 (2)</a:t>
            </a:r>
          </a:p>
          <a:p>
            <a:r>
              <a:rPr lang="en-US" sz="1800" b="1" dirty="0" smtClean="0">
                <a:solidFill>
                  <a:srgbClr val="8F7C2D"/>
                </a:solidFill>
                <a:latin typeface="Times New Roman" pitchFamily="18" charset="0"/>
                <a:cs typeface="Times New Roman" pitchFamily="18" charset="0"/>
              </a:rPr>
              <a:t>gathered, 1</a:t>
            </a:r>
          </a:p>
          <a:p>
            <a:r>
              <a:rPr lang="en-US" sz="1800" u="sng" dirty="0" smtClean="0">
                <a:solidFill>
                  <a:srgbClr val="8F7C2D"/>
                </a:solidFill>
                <a:latin typeface="Times New Roman" pitchFamily="18" charset="0"/>
                <a:cs typeface="Times New Roman" pitchFamily="18" charset="0"/>
              </a:rPr>
              <a:t>1Sa_15:4</a:t>
            </a:r>
          </a:p>
          <a:p>
            <a:r>
              <a:rPr lang="en-US" sz="1800" b="1" dirty="0" err="1" smtClean="0">
                <a:solidFill>
                  <a:srgbClr val="8F7C2D"/>
                </a:solidFill>
                <a:latin typeface="Times New Roman" pitchFamily="18" charset="0"/>
                <a:cs typeface="Times New Roman" pitchFamily="18" charset="0"/>
              </a:rPr>
              <a:t>hearkenedst</a:t>
            </a:r>
            <a:r>
              <a:rPr lang="en-US" sz="1800" b="1" dirty="0" smtClean="0">
                <a:solidFill>
                  <a:srgbClr val="8F7C2D"/>
                </a:solidFill>
                <a:latin typeface="Times New Roman" pitchFamily="18" charset="0"/>
                <a:cs typeface="Times New Roman" pitchFamily="18" charset="0"/>
              </a:rPr>
              <a:t>, 1</a:t>
            </a:r>
          </a:p>
          <a:p>
            <a:r>
              <a:rPr lang="en-US" sz="1800" u="sng" dirty="0" smtClean="0">
                <a:solidFill>
                  <a:srgbClr val="8F7C2D"/>
                </a:solidFill>
                <a:latin typeface="Times New Roman" pitchFamily="18" charset="0"/>
                <a:cs typeface="Times New Roman" pitchFamily="18" charset="0"/>
              </a:rPr>
              <a:t>Deu_28:45</a:t>
            </a:r>
          </a:p>
          <a:p>
            <a:r>
              <a:rPr lang="en-US" sz="1800" b="1" dirty="0" smtClean="0">
                <a:solidFill>
                  <a:srgbClr val="8F7C2D"/>
                </a:solidFill>
                <a:latin typeface="Times New Roman" pitchFamily="18" charset="0"/>
                <a:cs typeface="Times New Roman" pitchFamily="18" charset="0"/>
              </a:rPr>
              <a:t>hearkening, 1</a:t>
            </a:r>
          </a:p>
          <a:p>
            <a:r>
              <a:rPr lang="en-US" sz="1800" u="sng" dirty="0" smtClean="0">
                <a:solidFill>
                  <a:srgbClr val="8F7C2D"/>
                </a:solidFill>
                <a:latin typeface="Times New Roman" pitchFamily="18" charset="0"/>
                <a:cs typeface="Times New Roman" pitchFamily="18" charset="0"/>
              </a:rPr>
              <a:t>Psa_103:20</a:t>
            </a:r>
          </a:p>
          <a:p>
            <a:r>
              <a:rPr lang="en-US" sz="1800" b="1" dirty="0" smtClean="0">
                <a:solidFill>
                  <a:srgbClr val="8F7C2D"/>
                </a:solidFill>
                <a:latin typeface="Times New Roman" pitchFamily="18" charset="0"/>
                <a:cs typeface="Times New Roman" pitchFamily="18" charset="0"/>
              </a:rPr>
              <a:t>listen, 1</a:t>
            </a:r>
          </a:p>
          <a:p>
            <a:r>
              <a:rPr lang="en-US" sz="1800" u="sng" dirty="0" smtClean="0">
                <a:solidFill>
                  <a:srgbClr val="8F7C2D"/>
                </a:solidFill>
                <a:latin typeface="Times New Roman" pitchFamily="18" charset="0"/>
                <a:cs typeface="Times New Roman" pitchFamily="18" charset="0"/>
              </a:rPr>
              <a:t>Isa_49:1</a:t>
            </a:r>
          </a:p>
          <a:p>
            <a:r>
              <a:rPr lang="en-US" sz="1800" b="1" dirty="0" smtClean="0">
                <a:solidFill>
                  <a:srgbClr val="8F7C2D"/>
                </a:solidFill>
                <a:latin typeface="Times New Roman" pitchFamily="18" charset="0"/>
                <a:cs typeface="Times New Roman" pitchFamily="18" charset="0"/>
              </a:rPr>
              <a:t>perceive, 1</a:t>
            </a:r>
          </a:p>
          <a:p>
            <a:r>
              <a:rPr lang="en-US" sz="1800" u="sng" dirty="0" smtClean="0">
                <a:solidFill>
                  <a:srgbClr val="8F7C2D"/>
                </a:solidFill>
                <a:latin typeface="Times New Roman" pitchFamily="18" charset="0"/>
                <a:cs typeface="Times New Roman" pitchFamily="18" charset="0"/>
              </a:rPr>
              <a:t>Isa_33:19</a:t>
            </a:r>
          </a:p>
          <a:p>
            <a:r>
              <a:rPr lang="en-US" sz="1800" b="1" dirty="0" smtClean="0">
                <a:solidFill>
                  <a:srgbClr val="8F7C2D"/>
                </a:solidFill>
                <a:latin typeface="Times New Roman" pitchFamily="18" charset="0"/>
                <a:cs typeface="Times New Roman" pitchFamily="18" charset="0"/>
              </a:rPr>
              <a:t>perceived, 1</a:t>
            </a:r>
          </a:p>
          <a:p>
            <a:r>
              <a:rPr lang="en-US" sz="1800" u="sng" dirty="0" smtClean="0">
                <a:solidFill>
                  <a:srgbClr val="8F7C2D"/>
                </a:solidFill>
                <a:latin typeface="Times New Roman" pitchFamily="18" charset="0"/>
                <a:cs typeface="Times New Roman" pitchFamily="18" charset="0"/>
              </a:rPr>
              <a:t>Jer_38:27</a:t>
            </a:r>
          </a:p>
        </p:txBody>
      </p:sp>
      <p:sp>
        <p:nvSpPr>
          <p:cNvPr id="4" name="Content Placeholder 3"/>
          <p:cNvSpPr>
            <a:spLocks noGrp="1"/>
          </p:cNvSpPr>
          <p:nvPr>
            <p:ph sz="half" idx="2"/>
          </p:nvPr>
        </p:nvSpPr>
        <p:spPr/>
        <p:txBody>
          <a:bodyPr/>
          <a:lstStyle/>
          <a:p>
            <a:r>
              <a:rPr lang="en-US" sz="1800" b="1" dirty="0" smtClean="0">
                <a:solidFill>
                  <a:srgbClr val="8F7C2D"/>
                </a:solidFill>
                <a:latin typeface="Times New Roman" pitchFamily="18" charset="0"/>
                <a:cs typeface="Times New Roman" pitchFamily="18" charset="0"/>
              </a:rPr>
              <a:t>proclaimed, 1</a:t>
            </a:r>
          </a:p>
          <a:p>
            <a:r>
              <a:rPr lang="en-US" sz="1800" u="sng" dirty="0" smtClean="0">
                <a:solidFill>
                  <a:srgbClr val="8F7C2D"/>
                </a:solidFill>
                <a:latin typeface="Times New Roman" pitchFamily="18" charset="0"/>
                <a:cs typeface="Times New Roman" pitchFamily="18" charset="0"/>
              </a:rPr>
              <a:t>Isa_62:11</a:t>
            </a:r>
          </a:p>
          <a:p>
            <a:r>
              <a:rPr lang="en-US" sz="1800" b="1" dirty="0" smtClean="0">
                <a:solidFill>
                  <a:srgbClr val="8F7C2D"/>
                </a:solidFill>
                <a:latin typeface="Times New Roman" pitchFamily="18" charset="0"/>
                <a:cs typeface="Times New Roman" pitchFamily="18" charset="0"/>
              </a:rPr>
              <a:t>proclamation, 1</a:t>
            </a:r>
          </a:p>
          <a:p>
            <a:r>
              <a:rPr lang="en-US" sz="1800" u="sng" dirty="0" smtClean="0">
                <a:solidFill>
                  <a:srgbClr val="8F7C2D"/>
                </a:solidFill>
                <a:latin typeface="Times New Roman" pitchFamily="18" charset="0"/>
                <a:cs typeface="Times New Roman" pitchFamily="18" charset="0"/>
              </a:rPr>
              <a:t>1Ki_15:22</a:t>
            </a:r>
          </a:p>
          <a:p>
            <a:r>
              <a:rPr lang="en-US" sz="1800" b="1" dirty="0" smtClean="0">
                <a:solidFill>
                  <a:srgbClr val="8F7C2D"/>
                </a:solidFill>
                <a:latin typeface="Times New Roman" pitchFamily="18" charset="0"/>
                <a:cs typeface="Times New Roman" pitchFamily="18" charset="0"/>
              </a:rPr>
              <a:t>published, 1</a:t>
            </a:r>
          </a:p>
          <a:p>
            <a:r>
              <a:rPr lang="en-US" sz="1800" u="sng" dirty="0" smtClean="0">
                <a:solidFill>
                  <a:srgbClr val="8F7C2D"/>
                </a:solidFill>
                <a:latin typeface="Times New Roman" pitchFamily="18" charset="0"/>
                <a:cs typeface="Times New Roman" pitchFamily="18" charset="0"/>
              </a:rPr>
              <a:t>Est_1:20</a:t>
            </a:r>
          </a:p>
          <a:p>
            <a:r>
              <a:rPr lang="en-US" sz="1800" b="1" dirty="0" err="1" smtClean="0">
                <a:solidFill>
                  <a:srgbClr val="8F7C2D"/>
                </a:solidFill>
                <a:latin typeface="Times New Roman" pitchFamily="18" charset="0"/>
                <a:cs typeface="Times New Roman" pitchFamily="18" charset="0"/>
              </a:rPr>
              <a:t>regardeth</a:t>
            </a:r>
            <a:r>
              <a:rPr lang="en-US" sz="1800" b="1" dirty="0" smtClean="0">
                <a:solidFill>
                  <a:srgbClr val="8F7C2D"/>
                </a:solidFill>
                <a:latin typeface="Times New Roman" pitchFamily="18" charset="0"/>
                <a:cs typeface="Times New Roman" pitchFamily="18" charset="0"/>
              </a:rPr>
              <a:t>, 1</a:t>
            </a:r>
          </a:p>
          <a:p>
            <a:r>
              <a:rPr lang="en-US" sz="1800" u="sng" dirty="0" smtClean="0">
                <a:solidFill>
                  <a:srgbClr val="8F7C2D"/>
                </a:solidFill>
                <a:latin typeface="Times New Roman" pitchFamily="18" charset="0"/>
                <a:cs typeface="Times New Roman" pitchFamily="18" charset="0"/>
              </a:rPr>
              <a:t>Job_39:7</a:t>
            </a:r>
          </a:p>
          <a:p>
            <a:r>
              <a:rPr lang="en-US" sz="1800" b="1" dirty="0" smtClean="0">
                <a:solidFill>
                  <a:srgbClr val="8F7C2D"/>
                </a:solidFill>
                <a:latin typeface="Times New Roman" pitchFamily="18" charset="0"/>
                <a:cs typeface="Times New Roman" pitchFamily="18" charset="0"/>
              </a:rPr>
              <a:t>sounding, 1</a:t>
            </a:r>
          </a:p>
          <a:p>
            <a:r>
              <a:rPr lang="en-US" sz="1800" u="sng" dirty="0" smtClean="0">
                <a:solidFill>
                  <a:srgbClr val="8F7C2D"/>
                </a:solidFill>
                <a:latin typeface="Times New Roman" pitchFamily="18" charset="0"/>
                <a:cs typeface="Times New Roman" pitchFamily="18" charset="0"/>
              </a:rPr>
              <a:t>1Ch_15:16</a:t>
            </a:r>
          </a:p>
          <a:p>
            <a:r>
              <a:rPr lang="en-US" sz="1800" b="1" dirty="0" err="1" smtClean="0">
                <a:solidFill>
                  <a:srgbClr val="8F7C2D"/>
                </a:solidFill>
                <a:latin typeface="Times New Roman" pitchFamily="18" charset="0"/>
                <a:cs typeface="Times New Roman" pitchFamily="18" charset="0"/>
              </a:rPr>
              <a:t>understandest</a:t>
            </a:r>
            <a:r>
              <a:rPr lang="en-US" sz="1800" b="1" dirty="0" smtClean="0">
                <a:solidFill>
                  <a:srgbClr val="8F7C2D"/>
                </a:solidFill>
                <a:latin typeface="Times New Roman" pitchFamily="18" charset="0"/>
                <a:cs typeface="Times New Roman" pitchFamily="18" charset="0"/>
              </a:rPr>
              <a:t>, 1</a:t>
            </a:r>
          </a:p>
          <a:p>
            <a:r>
              <a:rPr lang="en-US" sz="1800" u="sng" dirty="0" smtClean="0">
                <a:solidFill>
                  <a:srgbClr val="8F7C2D"/>
                </a:solidFill>
                <a:latin typeface="Times New Roman" pitchFamily="18" charset="0"/>
                <a:cs typeface="Times New Roman" pitchFamily="18" charset="0"/>
              </a:rPr>
              <a:t>Jer_5:15</a:t>
            </a:r>
          </a:p>
          <a:p>
            <a:r>
              <a:rPr lang="en-US" sz="1800" b="1" dirty="0" smtClean="0">
                <a:solidFill>
                  <a:srgbClr val="8F7C2D"/>
                </a:solidFill>
                <a:latin typeface="Times New Roman" pitchFamily="18" charset="0"/>
                <a:cs typeface="Times New Roman" pitchFamily="18" charset="0"/>
              </a:rPr>
              <a:t>understanding, 1</a:t>
            </a:r>
          </a:p>
          <a:p>
            <a:r>
              <a:rPr lang="en-US" sz="1800" u="sng" dirty="0" smtClean="0">
                <a:solidFill>
                  <a:srgbClr val="8F7C2D"/>
                </a:solidFill>
                <a:latin typeface="Times New Roman" pitchFamily="18" charset="0"/>
                <a:cs typeface="Times New Roman" pitchFamily="18" charset="0"/>
              </a:rPr>
              <a:t>1Ki_3:9</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King James Concordance cont.</a:t>
            </a:r>
            <a:endParaRPr lang="en-US" dirty="0"/>
          </a:p>
        </p:txBody>
      </p:sp>
      <p:sp>
        <p:nvSpPr>
          <p:cNvPr id="3" name="Content Placeholder 2"/>
          <p:cNvSpPr>
            <a:spLocks noGrp="1"/>
          </p:cNvSpPr>
          <p:nvPr>
            <p:ph sz="half" idx="1"/>
          </p:nvPr>
        </p:nvSpPr>
        <p:spPr/>
        <p:txBody>
          <a:bodyPr/>
          <a:lstStyle/>
          <a:p>
            <a:r>
              <a:rPr lang="en-US" sz="1800" b="1" dirty="0" smtClean="0">
                <a:solidFill>
                  <a:srgbClr val="8F7C2D"/>
                </a:solidFill>
                <a:latin typeface="Times New Roman" pitchFamily="18" charset="0"/>
                <a:cs typeface="Times New Roman" pitchFamily="18" charset="0"/>
              </a:rPr>
              <a:t>understood, 1</a:t>
            </a:r>
          </a:p>
          <a:p>
            <a:r>
              <a:rPr lang="en-US" sz="1800" u="sng" dirty="0" smtClean="0">
                <a:solidFill>
                  <a:srgbClr val="8F7C2D"/>
                </a:solidFill>
                <a:latin typeface="Times New Roman" pitchFamily="18" charset="0"/>
                <a:cs typeface="Times New Roman" pitchFamily="18" charset="0"/>
              </a:rPr>
              <a:t>Gen_42:23</a:t>
            </a:r>
          </a:p>
          <a:p>
            <a:r>
              <a:rPr lang="en-US" sz="1800" b="1" dirty="0" smtClean="0">
                <a:solidFill>
                  <a:srgbClr val="8F7C2D"/>
                </a:solidFill>
                <a:latin typeface="Times New Roman" pitchFamily="18" charset="0"/>
                <a:cs typeface="Times New Roman" pitchFamily="18" charset="0"/>
              </a:rPr>
              <a:t>witness, 1</a:t>
            </a:r>
          </a:p>
          <a:p>
            <a:r>
              <a:rPr lang="en-US" sz="1800" u="sng" dirty="0" smtClean="0">
                <a:solidFill>
                  <a:srgbClr val="8F7C2D"/>
                </a:solidFill>
                <a:latin typeface="Times New Roman" pitchFamily="18" charset="0"/>
                <a:cs typeface="Times New Roman" pitchFamily="18" charset="0"/>
              </a:rPr>
              <a:t>Jdg_11:10</a:t>
            </a:r>
            <a:endParaRPr lang="en-US" sz="1800" dirty="0" smtClean="0">
              <a:solidFill>
                <a:srgbClr val="8F7C2D"/>
              </a:solidFill>
            </a:endParaRPr>
          </a:p>
        </p:txBody>
      </p:sp>
      <p:sp>
        <p:nvSpPr>
          <p:cNvPr id="4" name="Content Placeholder 3"/>
          <p:cNvSpPr>
            <a:spLocks noGrp="1"/>
          </p:cNvSpPr>
          <p:nvPr>
            <p:ph sz="half" idx="2"/>
          </p:nvPr>
        </p:nvSpPr>
        <p:spPr/>
        <p:txBody>
          <a:bodyPr/>
          <a:lstStyle/>
          <a:p>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Webster’s 1828 Dictionary cont.</a:t>
            </a:r>
            <a:endParaRPr lang="en-US" dirty="0"/>
          </a:p>
        </p:txBody>
      </p:sp>
      <p:sp>
        <p:nvSpPr>
          <p:cNvPr id="3" name="Content Placeholder 2"/>
          <p:cNvSpPr>
            <a:spLocks noGrp="1"/>
          </p:cNvSpPr>
          <p:nvPr>
            <p:ph idx="1"/>
          </p:nvPr>
        </p:nvSpPr>
        <p:spPr/>
        <p:txBody>
          <a:bodyPr/>
          <a:lstStyle/>
          <a:p>
            <a:r>
              <a:rPr lang="en-US" sz="2800" dirty="0" smtClean="0">
                <a:solidFill>
                  <a:srgbClr val="8F7C2D"/>
                </a:solidFill>
                <a:latin typeface="Times New Roman" pitchFamily="18" charset="0"/>
                <a:cs typeface="Times New Roman" pitchFamily="18" charset="0"/>
              </a:rPr>
              <a:t>3. To declare with honor; as, to proclaim the name of the Lord, that is, to declare his perfections. </a:t>
            </a:r>
            <a:r>
              <a:rPr lang="en-US" sz="2800" dirty="0" err="1" smtClean="0">
                <a:solidFill>
                  <a:srgbClr val="8F7C2D"/>
                </a:solidFill>
                <a:latin typeface="Times New Roman" pitchFamily="18" charset="0"/>
                <a:cs typeface="Times New Roman" pitchFamily="18" charset="0"/>
              </a:rPr>
              <a:t>Exo</a:t>
            </a:r>
            <a:r>
              <a:rPr lang="en-US" sz="2800" dirty="0" smtClean="0">
                <a:solidFill>
                  <a:srgbClr val="8F7C2D"/>
                </a:solidFill>
                <a:latin typeface="Times New Roman" pitchFamily="18" charset="0"/>
                <a:cs typeface="Times New Roman" pitchFamily="18" charset="0"/>
              </a:rPr>
              <a:t> 33.</a:t>
            </a:r>
          </a:p>
          <a:p>
            <a:r>
              <a:rPr lang="en-US" sz="2800" dirty="0" smtClean="0">
                <a:solidFill>
                  <a:srgbClr val="8F7C2D"/>
                </a:solidFill>
                <a:latin typeface="Times New Roman" pitchFamily="18" charset="0"/>
                <a:cs typeface="Times New Roman" pitchFamily="18" charset="0"/>
              </a:rPr>
              <a:t>4. To utter openly; to make public. Some profligate wretches openly proclaim their atheism.</a:t>
            </a:r>
          </a:p>
          <a:p>
            <a:r>
              <a:rPr lang="en-US" sz="2800" dirty="0" smtClean="0">
                <a:solidFill>
                  <a:srgbClr val="8F7C2D"/>
                </a:solidFill>
                <a:latin typeface="Times New Roman" pitchFamily="18" charset="0"/>
                <a:cs typeface="Times New Roman" pitchFamily="18" charset="0"/>
              </a:rPr>
              <a:t>Most men will proclaim every one his own goodness. </a:t>
            </a:r>
            <a:r>
              <a:rPr lang="en-US" sz="2800" dirty="0" err="1" smtClean="0">
                <a:solidFill>
                  <a:srgbClr val="8F7C2D"/>
                </a:solidFill>
                <a:latin typeface="Times New Roman" pitchFamily="18" charset="0"/>
                <a:cs typeface="Times New Roman" pitchFamily="18" charset="0"/>
              </a:rPr>
              <a:t>Prov</a:t>
            </a:r>
            <a:r>
              <a:rPr lang="en-US" sz="2800" dirty="0" smtClean="0">
                <a:solidFill>
                  <a:srgbClr val="8F7C2D"/>
                </a:solidFill>
                <a:latin typeface="Times New Roman" pitchFamily="18" charset="0"/>
                <a:cs typeface="Times New Roman" pitchFamily="18" charset="0"/>
              </a:rPr>
              <a:t> 20.</a:t>
            </a:r>
          </a:p>
          <a:p>
            <a:r>
              <a:rPr lang="en-US" sz="2800" dirty="0" smtClean="0">
                <a:solidFill>
                  <a:srgbClr val="8F7C2D"/>
                </a:solidFill>
                <a:latin typeface="Times New Roman" pitchFamily="18" charset="0"/>
                <a:cs typeface="Times New Roman" pitchFamily="18" charset="0"/>
              </a:rPr>
              <a:t>5. To outlaw by public denunciation.</a:t>
            </a:r>
          </a:p>
          <a:p>
            <a:r>
              <a:rPr lang="en-US" sz="2800" dirty="0" smtClean="0">
                <a:solidFill>
                  <a:srgbClr val="8F7C2D"/>
                </a:solidFill>
                <a:latin typeface="Times New Roman" pitchFamily="18" charset="0"/>
                <a:cs typeface="Times New Roman" pitchFamily="18" charset="0"/>
              </a:rPr>
              <a:t>I heard myself proclaimed</a:t>
            </a:r>
            <a:r>
              <a:rPr lang="en-US" sz="2800" dirty="0" smtClean="0">
                <a:latin typeface="Times New Roman" pitchFamily="18" charset="0"/>
                <a:cs typeface="Times New Roman" pitchFamily="18" charset="0"/>
              </a:rPr>
              <a:t>.</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Luke 12:3</a:t>
            </a:r>
            <a:endParaRPr lang="en-US" dirty="0"/>
          </a:p>
        </p:txBody>
      </p:sp>
      <p:sp>
        <p:nvSpPr>
          <p:cNvPr id="3" name="Content Placeholder 2"/>
          <p:cNvSpPr>
            <a:spLocks noGrp="1"/>
          </p:cNvSpPr>
          <p:nvPr>
            <p:ph idx="1"/>
          </p:nvPr>
        </p:nvSpPr>
        <p:spPr>
          <a:xfrm>
            <a:off x="457200" y="2438400"/>
            <a:ext cx="8229600" cy="3687763"/>
          </a:xfrm>
        </p:spPr>
        <p:txBody>
          <a:bodyPr/>
          <a:lstStyle/>
          <a:p>
            <a:r>
              <a:rPr lang="en-US" i="1" dirty="0" smtClean="0">
                <a:solidFill>
                  <a:srgbClr val="8F7C2D"/>
                </a:solidFill>
                <a:latin typeface="Times New Roman" pitchFamily="18" charset="0"/>
                <a:cs typeface="Times New Roman" pitchFamily="18" charset="0"/>
              </a:rPr>
              <a:t>Therefore whatsoever ye have spoken in darkness shall be heard in the light; and that which ye have spoken in the ear in closets shall be proclaimed upon the housetops.</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8F7C2D"/>
                </a:solidFill>
                <a:latin typeface="Times New Roman" pitchFamily="18" charset="0"/>
                <a:cs typeface="Times New Roman" pitchFamily="18" charset="0"/>
              </a:rPr>
              <a:t>Revelation 5:2</a:t>
            </a:r>
            <a:endParaRPr lang="en-US" dirty="0"/>
          </a:p>
        </p:txBody>
      </p:sp>
      <p:sp>
        <p:nvSpPr>
          <p:cNvPr id="3" name="Content Placeholder 2"/>
          <p:cNvSpPr>
            <a:spLocks noGrp="1"/>
          </p:cNvSpPr>
          <p:nvPr>
            <p:ph idx="1"/>
          </p:nvPr>
        </p:nvSpPr>
        <p:spPr>
          <a:xfrm>
            <a:off x="457200" y="2286000"/>
            <a:ext cx="8229600" cy="3840163"/>
          </a:xfrm>
        </p:spPr>
        <p:txBody>
          <a:bodyPr/>
          <a:lstStyle/>
          <a:p>
            <a:r>
              <a:rPr lang="en-US" i="1" dirty="0" smtClean="0">
                <a:solidFill>
                  <a:srgbClr val="8F7C2D"/>
                </a:solidFill>
                <a:latin typeface="Times New Roman" pitchFamily="18" charset="0"/>
                <a:cs typeface="Times New Roman" pitchFamily="18" charset="0"/>
              </a:rPr>
              <a:t>And I saw a strong angel proclaiming with a loud voice, Who is worthy to open the book, and to loose the seals thereof?</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i="1" dirty="0" smtClean="0">
                <a:solidFill>
                  <a:srgbClr val="8F7C2D"/>
                </a:solidFill>
                <a:latin typeface="Times New Roman" pitchFamily="18" charset="0"/>
                <a:cs typeface="Times New Roman" pitchFamily="18" charset="0"/>
              </a:rPr>
              <a:t>Strong’s Hebrew and Greek Dictionaries</a:t>
            </a:r>
            <a:endParaRPr lang="en-US" sz="2800" i="1" dirty="0">
              <a:solidFill>
                <a:srgbClr val="8F7C2D"/>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b="1" dirty="0" smtClean="0">
                <a:solidFill>
                  <a:srgbClr val="8F7C2D"/>
                </a:solidFill>
                <a:latin typeface="Times New Roman" pitchFamily="18" charset="0"/>
                <a:cs typeface="Times New Roman" pitchFamily="18" charset="0"/>
              </a:rPr>
              <a:t>G2784</a:t>
            </a:r>
          </a:p>
          <a:p>
            <a:r>
              <a:rPr lang="vi-VN" dirty="0" smtClean="0">
                <a:solidFill>
                  <a:srgbClr val="8F7C2D"/>
                </a:solidFill>
                <a:latin typeface="Times New Roman" pitchFamily="18" charset="0"/>
                <a:cs typeface="Times New Roman" pitchFamily="18" charset="0"/>
              </a:rPr>
              <a:t>κηρύσσω</a:t>
            </a:r>
          </a:p>
          <a:p>
            <a:r>
              <a:rPr lang="en-US" dirty="0" err="1" smtClean="0">
                <a:solidFill>
                  <a:srgbClr val="8F7C2D"/>
                </a:solidFill>
                <a:latin typeface="Times New Roman" pitchFamily="18" charset="0"/>
                <a:cs typeface="Times New Roman" pitchFamily="18" charset="0"/>
              </a:rPr>
              <a:t>kērusso</a:t>
            </a:r>
            <a:r>
              <a:rPr lang="en-US" dirty="0" smtClean="0">
                <a:solidFill>
                  <a:srgbClr val="8F7C2D"/>
                </a:solidFill>
                <a:latin typeface="Times New Roman" pitchFamily="18" charset="0"/>
                <a:cs typeface="Times New Roman" pitchFamily="18" charset="0"/>
              </a:rPr>
              <a:t>̄</a:t>
            </a:r>
          </a:p>
          <a:p>
            <a:r>
              <a:rPr lang="en-US" i="1" dirty="0" err="1" smtClean="0">
                <a:solidFill>
                  <a:srgbClr val="8F7C2D"/>
                </a:solidFill>
                <a:latin typeface="Times New Roman" pitchFamily="18" charset="0"/>
                <a:cs typeface="Times New Roman" pitchFamily="18" charset="0"/>
              </a:rPr>
              <a:t>kay-roos</a:t>
            </a:r>
            <a:r>
              <a:rPr lang="en-US" i="1" dirty="0" smtClean="0">
                <a:solidFill>
                  <a:srgbClr val="8F7C2D"/>
                </a:solidFill>
                <a:latin typeface="Times New Roman" pitchFamily="18" charset="0"/>
                <a:cs typeface="Times New Roman" pitchFamily="18" charset="0"/>
              </a:rPr>
              <a:t>'-so</a:t>
            </a:r>
          </a:p>
          <a:p>
            <a:r>
              <a:rPr lang="en-US" dirty="0" smtClean="0">
                <a:solidFill>
                  <a:srgbClr val="8F7C2D"/>
                </a:solidFill>
                <a:latin typeface="Times New Roman" pitchFamily="18" charset="0"/>
                <a:cs typeface="Times New Roman" pitchFamily="18" charset="0"/>
              </a:rPr>
              <a:t>Of uncertain affinity; to </a:t>
            </a:r>
            <a:r>
              <a:rPr lang="en-US" i="1" dirty="0" smtClean="0">
                <a:solidFill>
                  <a:srgbClr val="8F7C2D"/>
                </a:solidFill>
                <a:latin typeface="Times New Roman" pitchFamily="18" charset="0"/>
                <a:cs typeface="Times New Roman" pitchFamily="18" charset="0"/>
              </a:rPr>
              <a:t>herald (as a public crier), especially divine truth (the gospel): - preach (-</a:t>
            </a:r>
            <a:r>
              <a:rPr lang="en-US" i="1" dirty="0" err="1" smtClean="0">
                <a:solidFill>
                  <a:srgbClr val="8F7C2D"/>
                </a:solidFill>
                <a:latin typeface="Times New Roman" pitchFamily="18" charset="0"/>
                <a:cs typeface="Times New Roman" pitchFamily="18" charset="0"/>
              </a:rPr>
              <a:t>er</a:t>
            </a:r>
            <a:r>
              <a:rPr lang="en-US" i="1" dirty="0" smtClean="0">
                <a:solidFill>
                  <a:srgbClr val="8F7C2D"/>
                </a:solidFill>
                <a:latin typeface="Times New Roman" pitchFamily="18" charset="0"/>
                <a:cs typeface="Times New Roman" pitchFamily="18" charset="0"/>
              </a:rPr>
              <a:t>), proclaim, publish.</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Thayer’s Greek Definitions</a:t>
            </a:r>
            <a:endParaRPr lang="en-US" i="1" dirty="0">
              <a:solidFill>
                <a:srgbClr val="8F7C2D"/>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2400" b="1" dirty="0" smtClean="0">
                <a:solidFill>
                  <a:srgbClr val="8F7C2D"/>
                </a:solidFill>
                <a:latin typeface="Times New Roman" pitchFamily="18" charset="0"/>
                <a:cs typeface="Times New Roman" pitchFamily="18" charset="0"/>
              </a:rPr>
              <a:t>G2784</a:t>
            </a:r>
          </a:p>
          <a:p>
            <a:r>
              <a:rPr lang="vi-VN" sz="2400" dirty="0" smtClean="0">
                <a:solidFill>
                  <a:srgbClr val="8F7C2D"/>
                </a:solidFill>
                <a:latin typeface="Times New Roman" pitchFamily="18" charset="0"/>
                <a:cs typeface="Times New Roman" pitchFamily="18" charset="0"/>
              </a:rPr>
              <a:t>κηρύσσω</a:t>
            </a:r>
          </a:p>
          <a:p>
            <a:r>
              <a:rPr lang="en-US" sz="2400" dirty="0" err="1" smtClean="0">
                <a:solidFill>
                  <a:srgbClr val="8F7C2D"/>
                </a:solidFill>
                <a:latin typeface="Times New Roman" pitchFamily="18" charset="0"/>
                <a:cs typeface="Times New Roman" pitchFamily="18" charset="0"/>
              </a:rPr>
              <a:t>kērusso</a:t>
            </a:r>
            <a:r>
              <a:rPr lang="en-US" sz="2400" dirty="0" smtClean="0">
                <a:solidFill>
                  <a:srgbClr val="8F7C2D"/>
                </a:solidFill>
                <a:latin typeface="Times New Roman" pitchFamily="18" charset="0"/>
                <a:cs typeface="Times New Roman" pitchFamily="18" charset="0"/>
              </a:rPr>
              <a:t>̄</a:t>
            </a:r>
          </a:p>
          <a:p>
            <a:r>
              <a:rPr lang="en-US" sz="2400" b="1" dirty="0" smtClean="0">
                <a:solidFill>
                  <a:srgbClr val="8F7C2D"/>
                </a:solidFill>
                <a:latin typeface="Times New Roman" pitchFamily="18" charset="0"/>
                <a:cs typeface="Times New Roman" pitchFamily="18" charset="0"/>
              </a:rPr>
              <a:t>Thayer Definition:</a:t>
            </a:r>
          </a:p>
          <a:p>
            <a:r>
              <a:rPr lang="en-US" sz="2400" dirty="0" smtClean="0">
                <a:solidFill>
                  <a:srgbClr val="8F7C2D"/>
                </a:solidFill>
                <a:latin typeface="Times New Roman" pitchFamily="18" charset="0"/>
                <a:cs typeface="Times New Roman" pitchFamily="18" charset="0"/>
              </a:rPr>
              <a:t>1) to be a herald, to officiate as a herald</a:t>
            </a:r>
          </a:p>
          <a:p>
            <a:r>
              <a:rPr lang="en-US" sz="2400" dirty="0" smtClean="0">
                <a:solidFill>
                  <a:srgbClr val="8F7C2D"/>
                </a:solidFill>
                <a:latin typeface="Times New Roman" pitchFamily="18" charset="0"/>
                <a:cs typeface="Times New Roman" pitchFamily="18" charset="0"/>
              </a:rPr>
              <a:t>1a) to proclaim after the manner of a herald</a:t>
            </a:r>
          </a:p>
          <a:p>
            <a:r>
              <a:rPr lang="en-US" sz="2400" dirty="0" smtClean="0">
                <a:solidFill>
                  <a:srgbClr val="8F7C2D"/>
                </a:solidFill>
                <a:latin typeface="Times New Roman" pitchFamily="18" charset="0"/>
                <a:cs typeface="Times New Roman" pitchFamily="18" charset="0"/>
              </a:rPr>
              <a:t>1b) always with the suggestion of formality, gravity and an authority which must be listened to and obeyed</a:t>
            </a:r>
          </a:p>
          <a:p>
            <a:r>
              <a:rPr lang="en-US" sz="2400" dirty="0" smtClean="0">
                <a:solidFill>
                  <a:srgbClr val="8F7C2D"/>
                </a:solidFill>
                <a:latin typeface="Times New Roman" pitchFamily="18" charset="0"/>
                <a:cs typeface="Times New Roman" pitchFamily="18" charset="0"/>
              </a:rPr>
              <a:t>2) to publish, proclaim openly: something which has been done</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King James Concordance</a:t>
            </a:r>
            <a:endParaRPr lang="en-US" dirty="0"/>
          </a:p>
        </p:txBody>
      </p:sp>
      <p:sp>
        <p:nvSpPr>
          <p:cNvPr id="3" name="Content Placeholder 2"/>
          <p:cNvSpPr>
            <a:spLocks noGrp="1"/>
          </p:cNvSpPr>
          <p:nvPr>
            <p:ph idx="1"/>
          </p:nvPr>
        </p:nvSpPr>
        <p:spPr/>
        <p:txBody>
          <a:bodyPr/>
          <a:lstStyle/>
          <a:p>
            <a:r>
              <a:rPr lang="en-US" sz="2000" b="1" dirty="0" smtClean="0">
                <a:solidFill>
                  <a:srgbClr val="8F7C2D"/>
                </a:solidFill>
                <a:latin typeface="Times New Roman" pitchFamily="18" charset="0"/>
                <a:cs typeface="Times New Roman" pitchFamily="18" charset="0"/>
              </a:rPr>
              <a:t>G2784</a:t>
            </a:r>
          </a:p>
          <a:p>
            <a:r>
              <a:rPr lang="vi-VN" sz="2000" dirty="0" smtClean="0">
                <a:solidFill>
                  <a:srgbClr val="8F7C2D"/>
                </a:solidFill>
                <a:latin typeface="Times New Roman" pitchFamily="18" charset="0"/>
                <a:cs typeface="Times New Roman" pitchFamily="18" charset="0"/>
              </a:rPr>
              <a:t>κηρύσσω</a:t>
            </a:r>
          </a:p>
          <a:p>
            <a:r>
              <a:rPr lang="en-US" sz="2000" dirty="0" err="1" smtClean="0">
                <a:solidFill>
                  <a:srgbClr val="8F7C2D"/>
                </a:solidFill>
                <a:latin typeface="Times New Roman" pitchFamily="18" charset="0"/>
                <a:cs typeface="Times New Roman" pitchFamily="18" charset="0"/>
              </a:rPr>
              <a:t>kērusso</a:t>
            </a:r>
            <a:r>
              <a:rPr lang="en-US" sz="2000" dirty="0" smtClean="0">
                <a:solidFill>
                  <a:srgbClr val="8F7C2D"/>
                </a:solidFill>
                <a:latin typeface="Times New Roman" pitchFamily="18" charset="0"/>
                <a:cs typeface="Times New Roman" pitchFamily="18" charset="0"/>
              </a:rPr>
              <a:t>̄</a:t>
            </a:r>
          </a:p>
          <a:p>
            <a:r>
              <a:rPr lang="en-US" sz="2000" b="1" dirty="0" smtClean="0">
                <a:solidFill>
                  <a:srgbClr val="8F7C2D"/>
                </a:solidFill>
                <a:latin typeface="Times New Roman" pitchFamily="18" charset="0"/>
                <a:cs typeface="Times New Roman" pitchFamily="18" charset="0"/>
              </a:rPr>
              <a:t>Total KJV Occurrences: 61</a:t>
            </a:r>
          </a:p>
          <a:p>
            <a:r>
              <a:rPr lang="en-US" sz="2000" b="1" dirty="0" smtClean="0">
                <a:solidFill>
                  <a:srgbClr val="8F7C2D"/>
                </a:solidFill>
                <a:latin typeface="Times New Roman" pitchFamily="18" charset="0"/>
                <a:cs typeface="Times New Roman" pitchFamily="18" charset="0"/>
              </a:rPr>
              <a:t>preach, 22</a:t>
            </a:r>
          </a:p>
          <a:p>
            <a:r>
              <a:rPr lang="en-US" sz="2000" u="sng" dirty="0" smtClean="0">
                <a:solidFill>
                  <a:srgbClr val="8F7C2D"/>
                </a:solidFill>
                <a:latin typeface="Times New Roman" pitchFamily="18" charset="0"/>
                <a:cs typeface="Times New Roman" pitchFamily="18" charset="0"/>
              </a:rPr>
              <a:t>Mat_4:17, Mat_10:7, Mat_10:27, Mat_11:1, Mar_1:4, Mar_1:38, Mar_16:14-15 (2), Luk_4:18-19 (2), Luk_9:2, Act_10:42, Act_15:21, Rom_10:8, Rom_10:15, 1Co_1:23, 1Co_15:11, 2Co_4:5, Gal_2:2, Gal_5:11, Phi_1:15, 2Ti_4:2</a:t>
            </a:r>
          </a:p>
          <a:p>
            <a:r>
              <a:rPr lang="en-US" sz="2000" b="1" dirty="0" smtClean="0">
                <a:solidFill>
                  <a:srgbClr val="8F7C2D"/>
                </a:solidFill>
                <a:latin typeface="Times New Roman" pitchFamily="18" charset="0"/>
                <a:cs typeface="Times New Roman" pitchFamily="18" charset="0"/>
              </a:rPr>
              <a:t>preached, 20</a:t>
            </a:r>
          </a:p>
          <a:p>
            <a:r>
              <a:rPr lang="en-US" sz="2000" u="sng" dirty="0" smtClean="0">
                <a:solidFill>
                  <a:srgbClr val="8F7C2D"/>
                </a:solidFill>
                <a:latin typeface="Times New Roman" pitchFamily="18" charset="0"/>
                <a:cs typeface="Times New Roman" pitchFamily="18" charset="0"/>
              </a:rPr>
              <a:t>Mat_24:14, Mat_26:13, Mar_1:7, Mar_1:39, Mar_6:12, Mar_14:9, Mar_16:20, Luk_4:44, Luk_24:47, Act_8:5, Act_9:20, Act_10:37, 1Co_9:27, 1Co_15:12, 2Co_1:19, 2Co_11:4, Col_1:23, 1Th_2:9, 1Ti_3:16, 1Pe_3:19</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King James Concordance cont.</a:t>
            </a:r>
            <a:endParaRPr lang="en-US" dirty="0"/>
          </a:p>
        </p:txBody>
      </p:sp>
      <p:sp>
        <p:nvSpPr>
          <p:cNvPr id="3" name="Content Placeholder 2"/>
          <p:cNvSpPr>
            <a:spLocks noGrp="1"/>
          </p:cNvSpPr>
          <p:nvPr>
            <p:ph idx="1"/>
          </p:nvPr>
        </p:nvSpPr>
        <p:spPr/>
        <p:txBody>
          <a:bodyPr/>
          <a:lstStyle/>
          <a:p>
            <a:r>
              <a:rPr lang="en-US" sz="2400" dirty="0" smtClean="0">
                <a:solidFill>
                  <a:srgbClr val="8F7C2D"/>
                </a:solidFill>
                <a:latin typeface="Times New Roman" pitchFamily="18" charset="0"/>
                <a:cs typeface="Times New Roman" pitchFamily="18" charset="0"/>
              </a:rPr>
              <a:t>3) used of the public proclamation of the gospel and matters pertaining to it, made by John the Baptist, by Jesus, by the apostles and other Christian teachers</a:t>
            </a:r>
          </a:p>
          <a:p>
            <a:r>
              <a:rPr lang="en-US" sz="2400" b="1" dirty="0" smtClean="0">
                <a:solidFill>
                  <a:srgbClr val="8F7C2D"/>
                </a:solidFill>
                <a:latin typeface="Times New Roman" pitchFamily="18" charset="0"/>
                <a:cs typeface="Times New Roman" pitchFamily="18" charset="0"/>
              </a:rPr>
              <a:t>Part of Speech: verb</a:t>
            </a:r>
          </a:p>
          <a:p>
            <a:r>
              <a:rPr lang="en-US" sz="2400" b="1" dirty="0" smtClean="0">
                <a:solidFill>
                  <a:srgbClr val="8F7C2D"/>
                </a:solidFill>
                <a:latin typeface="Times New Roman" pitchFamily="18" charset="0"/>
                <a:cs typeface="Times New Roman" pitchFamily="18" charset="0"/>
              </a:rPr>
              <a:t>A Related Word by Thayer’s/Strong’s Number: of uncertain affinity</a:t>
            </a:r>
          </a:p>
          <a:p>
            <a:r>
              <a:rPr lang="en-US" sz="2400" b="1" dirty="0" smtClean="0">
                <a:solidFill>
                  <a:srgbClr val="8F7C2D"/>
                </a:solidFill>
                <a:latin typeface="Times New Roman" pitchFamily="18" charset="0"/>
                <a:cs typeface="Times New Roman" pitchFamily="18" charset="0"/>
              </a:rPr>
              <a:t>Citing in TDNT: 3:697, 430</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King James Concordance cont.</a:t>
            </a:r>
            <a:endParaRPr lang="en-US" dirty="0"/>
          </a:p>
        </p:txBody>
      </p:sp>
      <p:sp>
        <p:nvSpPr>
          <p:cNvPr id="5" name="Content Placeholder 4"/>
          <p:cNvSpPr>
            <a:spLocks noGrp="1"/>
          </p:cNvSpPr>
          <p:nvPr>
            <p:ph sz="half" idx="1"/>
          </p:nvPr>
        </p:nvSpPr>
        <p:spPr/>
        <p:txBody>
          <a:bodyPr/>
          <a:lstStyle/>
          <a:p>
            <a:r>
              <a:rPr lang="en-US" sz="2200" b="1" dirty="0" smtClean="0">
                <a:solidFill>
                  <a:srgbClr val="8F7C2D"/>
                </a:solidFill>
                <a:latin typeface="Times New Roman" pitchFamily="18" charset="0"/>
                <a:cs typeface="Times New Roman" pitchFamily="18" charset="0"/>
              </a:rPr>
              <a:t>preaching, 8</a:t>
            </a:r>
          </a:p>
          <a:p>
            <a:r>
              <a:rPr lang="en-US" sz="2200" u="sng" dirty="0" smtClean="0">
                <a:solidFill>
                  <a:srgbClr val="8F7C2D"/>
                </a:solidFill>
                <a:latin typeface="Times New Roman" pitchFamily="18" charset="0"/>
                <a:cs typeface="Times New Roman" pitchFamily="18" charset="0"/>
              </a:rPr>
              <a:t>Mat_3:1, Mat_4:23, Mat_9:35, Mar_1:14, Luk_3:3, Luk_8:1, Act_20:25, Act_28:31</a:t>
            </a:r>
          </a:p>
          <a:p>
            <a:r>
              <a:rPr lang="en-US" sz="2200" b="1" dirty="0" smtClean="0">
                <a:solidFill>
                  <a:srgbClr val="8F7C2D"/>
                </a:solidFill>
                <a:latin typeface="Times New Roman" pitchFamily="18" charset="0"/>
                <a:cs typeface="Times New Roman" pitchFamily="18" charset="0"/>
              </a:rPr>
              <a:t>published, 3</a:t>
            </a:r>
          </a:p>
          <a:p>
            <a:r>
              <a:rPr lang="en-US" sz="2200" u="sng" dirty="0" smtClean="0">
                <a:solidFill>
                  <a:srgbClr val="8F7C2D"/>
                </a:solidFill>
                <a:latin typeface="Times New Roman" pitchFamily="18" charset="0"/>
                <a:cs typeface="Times New Roman" pitchFamily="18" charset="0"/>
              </a:rPr>
              <a:t>Mar_7:36, Mar_13:10, Luk_8:39</a:t>
            </a:r>
          </a:p>
          <a:p>
            <a:r>
              <a:rPr lang="en-US" sz="2200" b="1" dirty="0" err="1" smtClean="0">
                <a:solidFill>
                  <a:srgbClr val="8F7C2D"/>
                </a:solidFill>
                <a:latin typeface="Times New Roman" pitchFamily="18" charset="0"/>
                <a:cs typeface="Times New Roman" pitchFamily="18" charset="0"/>
              </a:rPr>
              <a:t>preacheth</a:t>
            </a:r>
            <a:r>
              <a:rPr lang="en-US" sz="2200" b="1" dirty="0" smtClean="0">
                <a:solidFill>
                  <a:srgbClr val="8F7C2D"/>
                </a:solidFill>
                <a:latin typeface="Times New Roman" pitchFamily="18" charset="0"/>
                <a:cs typeface="Times New Roman" pitchFamily="18" charset="0"/>
              </a:rPr>
              <a:t>, 2</a:t>
            </a:r>
          </a:p>
          <a:p>
            <a:r>
              <a:rPr lang="en-US" sz="2200" u="sng" dirty="0" smtClean="0">
                <a:solidFill>
                  <a:srgbClr val="8F7C2D"/>
                </a:solidFill>
                <a:latin typeface="Times New Roman" pitchFamily="18" charset="0"/>
                <a:cs typeface="Times New Roman" pitchFamily="18" charset="0"/>
              </a:rPr>
              <a:t>Act_19:13, 2Co_11:4</a:t>
            </a:r>
          </a:p>
          <a:p>
            <a:r>
              <a:rPr lang="en-US" sz="2200" b="1" dirty="0" smtClean="0">
                <a:solidFill>
                  <a:srgbClr val="8F7C2D"/>
                </a:solidFill>
                <a:latin typeface="Times New Roman" pitchFamily="18" charset="0"/>
                <a:cs typeface="Times New Roman" pitchFamily="18" charset="0"/>
              </a:rPr>
              <a:t>publish, 2</a:t>
            </a:r>
          </a:p>
          <a:p>
            <a:r>
              <a:rPr lang="en-US" sz="2200" u="sng" dirty="0" smtClean="0">
                <a:solidFill>
                  <a:srgbClr val="8F7C2D"/>
                </a:solidFill>
                <a:latin typeface="Times New Roman" pitchFamily="18" charset="0"/>
                <a:cs typeface="Times New Roman" pitchFamily="18" charset="0"/>
              </a:rPr>
              <a:t>Mar_1:45, Mar_5:20</a:t>
            </a:r>
          </a:p>
        </p:txBody>
      </p:sp>
      <p:sp>
        <p:nvSpPr>
          <p:cNvPr id="6" name="Content Placeholder 5"/>
          <p:cNvSpPr>
            <a:spLocks noGrp="1"/>
          </p:cNvSpPr>
          <p:nvPr>
            <p:ph sz="half" idx="2"/>
          </p:nvPr>
        </p:nvSpPr>
        <p:spPr/>
        <p:txBody>
          <a:bodyPr/>
          <a:lstStyle/>
          <a:p>
            <a:r>
              <a:rPr lang="en-US" sz="2200" b="1" dirty="0" smtClean="0">
                <a:solidFill>
                  <a:srgbClr val="8F7C2D"/>
                </a:solidFill>
                <a:latin typeface="Times New Roman" pitchFamily="18" charset="0"/>
                <a:cs typeface="Times New Roman" pitchFamily="18" charset="0"/>
              </a:rPr>
              <a:t>preacher, 1</a:t>
            </a:r>
          </a:p>
          <a:p>
            <a:r>
              <a:rPr lang="en-US" sz="2200" u="sng" dirty="0" smtClean="0">
                <a:solidFill>
                  <a:srgbClr val="8F7C2D"/>
                </a:solidFill>
                <a:latin typeface="Times New Roman" pitchFamily="18" charset="0"/>
                <a:cs typeface="Times New Roman" pitchFamily="18" charset="0"/>
              </a:rPr>
              <a:t>Rom_10:14</a:t>
            </a:r>
          </a:p>
          <a:p>
            <a:r>
              <a:rPr lang="en-US" sz="2200" b="1" dirty="0" err="1" smtClean="0">
                <a:solidFill>
                  <a:srgbClr val="8F7C2D"/>
                </a:solidFill>
                <a:latin typeface="Times New Roman" pitchFamily="18" charset="0"/>
                <a:cs typeface="Times New Roman" pitchFamily="18" charset="0"/>
              </a:rPr>
              <a:t>preachest</a:t>
            </a:r>
            <a:r>
              <a:rPr lang="en-US" sz="2200" b="1" dirty="0" smtClean="0">
                <a:solidFill>
                  <a:srgbClr val="8F7C2D"/>
                </a:solidFill>
                <a:latin typeface="Times New Roman" pitchFamily="18" charset="0"/>
                <a:cs typeface="Times New Roman" pitchFamily="18" charset="0"/>
              </a:rPr>
              <a:t>, 1</a:t>
            </a:r>
          </a:p>
          <a:p>
            <a:r>
              <a:rPr lang="en-US" sz="2200" u="sng" dirty="0" smtClean="0">
                <a:solidFill>
                  <a:srgbClr val="8F7C2D"/>
                </a:solidFill>
                <a:latin typeface="Times New Roman" pitchFamily="18" charset="0"/>
                <a:cs typeface="Times New Roman" pitchFamily="18" charset="0"/>
              </a:rPr>
              <a:t>Rom_2:21</a:t>
            </a:r>
          </a:p>
          <a:p>
            <a:r>
              <a:rPr lang="en-US" sz="2200" b="1" dirty="0" smtClean="0">
                <a:solidFill>
                  <a:srgbClr val="8F7C2D"/>
                </a:solidFill>
                <a:latin typeface="Times New Roman" pitchFamily="18" charset="0"/>
                <a:cs typeface="Times New Roman" pitchFamily="18" charset="0"/>
              </a:rPr>
              <a:t>proclaimed, 1</a:t>
            </a:r>
          </a:p>
          <a:p>
            <a:r>
              <a:rPr lang="en-US" sz="2200" u="sng" dirty="0" smtClean="0">
                <a:solidFill>
                  <a:srgbClr val="8F7C2D"/>
                </a:solidFill>
                <a:latin typeface="Times New Roman" pitchFamily="18" charset="0"/>
                <a:cs typeface="Times New Roman" pitchFamily="18" charset="0"/>
              </a:rPr>
              <a:t>Luk_12:3</a:t>
            </a:r>
          </a:p>
          <a:p>
            <a:r>
              <a:rPr lang="en-US" sz="2200" b="1" dirty="0" smtClean="0">
                <a:solidFill>
                  <a:srgbClr val="8F7C2D"/>
                </a:solidFill>
                <a:latin typeface="Times New Roman" pitchFamily="18" charset="0"/>
                <a:cs typeface="Times New Roman" pitchFamily="18" charset="0"/>
              </a:rPr>
              <a:t>proclaiming, 1</a:t>
            </a:r>
          </a:p>
          <a:p>
            <a:r>
              <a:rPr lang="en-US" sz="2200" u="sng" dirty="0" smtClean="0">
                <a:solidFill>
                  <a:srgbClr val="8F7C2D"/>
                </a:solidFill>
                <a:latin typeface="Times New Roman" pitchFamily="18" charset="0"/>
                <a:cs typeface="Times New Roman" pitchFamily="18" charset="0"/>
              </a:rPr>
              <a:t>Rev_5:2</a:t>
            </a: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i="1" dirty="0">
                <a:solidFill>
                  <a:srgbClr val="8F7C2D"/>
                </a:solidFill>
                <a:latin typeface="Times New Roman" pitchFamily="18" charset="0"/>
                <a:cs typeface="Times New Roman" pitchFamily="18" charset="0"/>
              </a:rPr>
              <a:t>Ephesians 6.14-20</a:t>
            </a:r>
          </a:p>
        </p:txBody>
      </p:sp>
      <p:sp>
        <p:nvSpPr>
          <p:cNvPr id="31747" name="Rectangle 3"/>
          <p:cNvSpPr>
            <a:spLocks noGrp="1" noChangeArrowheads="1"/>
          </p:cNvSpPr>
          <p:nvPr>
            <p:ph type="body" idx="1"/>
          </p:nvPr>
        </p:nvSpPr>
        <p:spPr>
          <a:xfrm>
            <a:off x="457200" y="1447800"/>
            <a:ext cx="8229600" cy="4876800"/>
          </a:xfrm>
        </p:spPr>
        <p:txBody>
          <a:bodyPr/>
          <a:lstStyle/>
          <a:p>
            <a:r>
              <a:rPr lang="en-US" sz="2100" i="1" dirty="0">
                <a:solidFill>
                  <a:srgbClr val="8F7C2D"/>
                </a:solidFill>
                <a:latin typeface="Times New Roman" pitchFamily="18" charset="0"/>
                <a:cs typeface="Times New Roman" pitchFamily="18" charset="0"/>
              </a:rPr>
              <a:t>Stand therefore, having your loins girt about with truth, and having on the breastplate of righteousness;</a:t>
            </a:r>
          </a:p>
          <a:p>
            <a:r>
              <a:rPr lang="en-US" sz="2100" i="1" dirty="0">
                <a:solidFill>
                  <a:srgbClr val="8F7C2D"/>
                </a:solidFill>
                <a:latin typeface="Times New Roman" pitchFamily="18" charset="0"/>
                <a:cs typeface="Times New Roman" pitchFamily="18" charset="0"/>
              </a:rPr>
              <a:t>And your feet shod with the preparation of the gospel of peace; </a:t>
            </a:r>
          </a:p>
          <a:p>
            <a:r>
              <a:rPr lang="en-US" sz="2100" i="1" dirty="0">
                <a:solidFill>
                  <a:srgbClr val="8F7C2D"/>
                </a:solidFill>
                <a:latin typeface="Times New Roman" pitchFamily="18" charset="0"/>
                <a:cs typeface="Times New Roman" pitchFamily="18" charset="0"/>
              </a:rPr>
              <a:t>Above all, taking the shield of faith, wherewith ye shall be able to quench all the fiery darts of the wicked. </a:t>
            </a:r>
          </a:p>
          <a:p>
            <a:r>
              <a:rPr lang="en-US" sz="2100" i="1" dirty="0">
                <a:solidFill>
                  <a:srgbClr val="8F7C2D"/>
                </a:solidFill>
                <a:latin typeface="Times New Roman" pitchFamily="18" charset="0"/>
                <a:cs typeface="Times New Roman" pitchFamily="18" charset="0"/>
              </a:rPr>
              <a:t>And take the helmet of salvation, and the sword of the Spirit, which is the word of God: </a:t>
            </a:r>
          </a:p>
          <a:p>
            <a:r>
              <a:rPr lang="en-US" sz="2100" i="1" dirty="0">
                <a:solidFill>
                  <a:srgbClr val="8F7C2D"/>
                </a:solidFill>
                <a:latin typeface="Times New Roman" pitchFamily="18" charset="0"/>
                <a:cs typeface="Times New Roman" pitchFamily="18" charset="0"/>
              </a:rPr>
              <a:t>Praying always with all prayer and supplication in the Spirit, and watching thereunto with all perseverance and supplication for all saints; </a:t>
            </a:r>
          </a:p>
          <a:p>
            <a:r>
              <a:rPr lang="en-US" sz="2100" i="1" dirty="0">
                <a:solidFill>
                  <a:srgbClr val="8F7C2D"/>
                </a:solidFill>
                <a:latin typeface="Times New Roman" pitchFamily="18" charset="0"/>
                <a:cs typeface="Times New Roman" pitchFamily="18" charset="0"/>
              </a:rPr>
              <a:t>And for me, that utterance may be given unto me, that I may open my mouth boldly, to make known the mystery of the gospel, </a:t>
            </a:r>
          </a:p>
          <a:p>
            <a:r>
              <a:rPr lang="en-US" sz="2100" i="1" dirty="0">
                <a:solidFill>
                  <a:srgbClr val="8F7C2D"/>
                </a:solidFill>
                <a:latin typeface="Times New Roman" pitchFamily="18" charset="0"/>
                <a:cs typeface="Times New Roman" pitchFamily="18" charset="0"/>
              </a:rPr>
              <a:t>For which I am an ambassador in bonds: that therein I may speak boldly, as I ought to speak.</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Exodus 33:19</a:t>
            </a:r>
            <a:endParaRPr lang="en-US" dirty="0"/>
          </a:p>
        </p:txBody>
      </p:sp>
      <p:sp>
        <p:nvSpPr>
          <p:cNvPr id="3" name="Content Placeholder 2"/>
          <p:cNvSpPr>
            <a:spLocks noGrp="1"/>
          </p:cNvSpPr>
          <p:nvPr>
            <p:ph idx="1"/>
          </p:nvPr>
        </p:nvSpPr>
        <p:spPr>
          <a:xfrm>
            <a:off x="457200" y="2133600"/>
            <a:ext cx="8229600" cy="3992563"/>
          </a:xfrm>
        </p:spPr>
        <p:txBody>
          <a:bodyPr/>
          <a:lstStyle/>
          <a:p>
            <a:r>
              <a:rPr lang="en-US" i="1" dirty="0" smtClean="0">
                <a:solidFill>
                  <a:srgbClr val="8F7C2D"/>
                </a:solidFill>
                <a:latin typeface="Times New Roman" pitchFamily="18" charset="0"/>
                <a:cs typeface="Times New Roman" pitchFamily="18" charset="0"/>
              </a:rPr>
              <a:t>And he said, I will make all my goodness pass before thee, and I will proclaim the name of the LORD before thee; and will be gracious to whom I will be gracious, and will </a:t>
            </a:r>
            <a:r>
              <a:rPr lang="en-US" i="1" dirty="0" err="1" smtClean="0">
                <a:solidFill>
                  <a:srgbClr val="8F7C2D"/>
                </a:solidFill>
                <a:latin typeface="Times New Roman" pitchFamily="18" charset="0"/>
                <a:cs typeface="Times New Roman" pitchFamily="18" charset="0"/>
              </a:rPr>
              <a:t>shew</a:t>
            </a:r>
            <a:r>
              <a:rPr lang="en-US" i="1" dirty="0" smtClean="0">
                <a:solidFill>
                  <a:srgbClr val="8F7C2D"/>
                </a:solidFill>
                <a:latin typeface="Times New Roman" pitchFamily="18" charset="0"/>
                <a:cs typeface="Times New Roman" pitchFamily="18" charset="0"/>
              </a:rPr>
              <a:t> mercy on whom I will </a:t>
            </a:r>
            <a:r>
              <a:rPr lang="en-US" i="1" dirty="0" err="1" smtClean="0">
                <a:solidFill>
                  <a:srgbClr val="8F7C2D"/>
                </a:solidFill>
                <a:latin typeface="Times New Roman" pitchFamily="18" charset="0"/>
                <a:cs typeface="Times New Roman" pitchFamily="18" charset="0"/>
              </a:rPr>
              <a:t>shew</a:t>
            </a:r>
            <a:r>
              <a:rPr lang="en-US" i="1" dirty="0" smtClean="0">
                <a:solidFill>
                  <a:srgbClr val="8F7C2D"/>
                </a:solidFill>
                <a:latin typeface="Times New Roman" pitchFamily="18" charset="0"/>
                <a:cs typeface="Times New Roman" pitchFamily="18" charset="0"/>
              </a:rPr>
              <a:t> mercy.</a:t>
            </a:r>
          </a:p>
        </p:txBody>
      </p:sp>
    </p:spTree>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oncourse">
  <a:themeElements>
    <a:clrScheme name="Custom 1">
      <a:dk1>
        <a:srgbClr val="69676D"/>
      </a:dk1>
      <a:lt1>
        <a:sysClr val="window" lastClr="FFFFFF"/>
      </a:lt1>
      <a:dk2>
        <a:srgbClr val="816E29"/>
      </a:dk2>
      <a:lt2>
        <a:srgbClr val="C1A63E"/>
      </a:lt2>
      <a:accent1>
        <a:srgbClr val="AE9638"/>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478</TotalTime>
  <Words>9971</Words>
  <Application>Microsoft Office PowerPoint</Application>
  <PresentationFormat>On-screen Show (4:3)</PresentationFormat>
  <Paragraphs>599</Paragraphs>
  <Slides>87</Slides>
  <Notes>1</Notes>
  <HiddenSlides>0</HiddenSlides>
  <MMClips>0</MMClips>
  <ScaleCrop>false</ScaleCrop>
  <HeadingPairs>
    <vt:vector size="4" baseType="variant">
      <vt:variant>
        <vt:lpstr>Theme</vt:lpstr>
      </vt:variant>
      <vt:variant>
        <vt:i4>2</vt:i4>
      </vt:variant>
      <vt:variant>
        <vt:lpstr>Slide Titles</vt:lpstr>
      </vt:variant>
      <vt:variant>
        <vt:i4>87</vt:i4>
      </vt:variant>
    </vt:vector>
  </HeadingPairs>
  <TitlesOfParts>
    <vt:vector size="89" baseType="lpstr">
      <vt:lpstr>Default Design</vt:lpstr>
      <vt:lpstr>Concourse</vt:lpstr>
      <vt:lpstr>The Good Shepherd Ministry Psalm 23   </vt:lpstr>
      <vt:lpstr>The Good Shepherd Ministry Psalm 23</vt:lpstr>
      <vt:lpstr>The Good Shepherd Ministry Psalm 23</vt:lpstr>
      <vt:lpstr>Making Known the Gospel  </vt:lpstr>
      <vt:lpstr>Put On Whole Armor of God</vt:lpstr>
      <vt:lpstr>Making Known - Proclaim</vt:lpstr>
      <vt:lpstr>Webster’s 1828 Dictionary</vt:lpstr>
      <vt:lpstr>Webster’s 1828 Dictionary cont.</vt:lpstr>
      <vt:lpstr>Exodus 33:19</vt:lpstr>
      <vt:lpstr>Brown-Driver-Brigg’s Hebrew Definitions</vt:lpstr>
      <vt:lpstr>Brown-Driver-Brigg’s Hebrew Definitions cont.</vt:lpstr>
      <vt:lpstr>Strong’s Hebrew and Greek Dictionaries</vt:lpstr>
      <vt:lpstr>King James Concordance</vt:lpstr>
      <vt:lpstr>King James Concordance cont.</vt:lpstr>
      <vt:lpstr>King James Concordance cont.</vt:lpstr>
      <vt:lpstr>King James Concordance cont.</vt:lpstr>
      <vt:lpstr>King James Concordance cont.</vt:lpstr>
      <vt:lpstr>King James Concordance cont.</vt:lpstr>
      <vt:lpstr>King James Concordance cont.</vt:lpstr>
      <vt:lpstr>King James Concordance cont.</vt:lpstr>
      <vt:lpstr>King James Concordance cont.</vt:lpstr>
      <vt:lpstr>King James Concordance cont.</vt:lpstr>
      <vt:lpstr>King James Concordance cont.</vt:lpstr>
      <vt:lpstr>Exodus 34:5</vt:lpstr>
      <vt:lpstr>Brown-Driver-Brigg’s Hebrew Definitions</vt:lpstr>
      <vt:lpstr>Strong’s Hebrew and Greek Dictionarires</vt:lpstr>
      <vt:lpstr>King James Concordance</vt:lpstr>
      <vt:lpstr>King James Concordance cont.</vt:lpstr>
      <vt:lpstr>King James Concordance cont.</vt:lpstr>
      <vt:lpstr>King James Concordance cont.</vt:lpstr>
      <vt:lpstr>King James Concordance cont.</vt:lpstr>
      <vt:lpstr>King James Concordance cont.</vt:lpstr>
      <vt:lpstr>King James Concordance cont.</vt:lpstr>
      <vt:lpstr>Leviticus 25:10</vt:lpstr>
      <vt:lpstr>Deuteronomy 20:10</vt:lpstr>
      <vt:lpstr>Isaiah 61:1</vt:lpstr>
      <vt:lpstr>Isaiah 61:2</vt:lpstr>
      <vt:lpstr>Jeremiah 3:12</vt:lpstr>
      <vt:lpstr>Jeremiah 7:2</vt:lpstr>
      <vt:lpstr>Jeremiah 11:6</vt:lpstr>
      <vt:lpstr>Jeremiah 19:2</vt:lpstr>
      <vt:lpstr>Amos 4:5</vt:lpstr>
      <vt:lpstr>Brown-Driver-Briggs’ Hebrew Definitions</vt:lpstr>
      <vt:lpstr>Brown-Driver-Briggs’ Hebrew Definitions cont.</vt:lpstr>
      <vt:lpstr>PowerPoint Presentation</vt:lpstr>
      <vt:lpstr>King James Concordance</vt:lpstr>
      <vt:lpstr>King James Concordance cont.</vt:lpstr>
      <vt:lpstr>King James Concordance cont.</vt:lpstr>
      <vt:lpstr>King James Concordance cont.</vt:lpstr>
      <vt:lpstr>King James Concordance cont.</vt:lpstr>
      <vt:lpstr>PowerPoint Presentation</vt:lpstr>
      <vt:lpstr>King James Concordance cont.</vt:lpstr>
      <vt:lpstr>PowerPoint Presentation</vt:lpstr>
      <vt:lpstr>King James Concordance cont.</vt:lpstr>
      <vt:lpstr>PowerPoint Presentation</vt:lpstr>
      <vt:lpstr>King James Concordance cont.</vt:lpstr>
      <vt:lpstr>PowerPoint Presentation</vt:lpstr>
      <vt:lpstr>King James Concordance cont.</vt:lpstr>
      <vt:lpstr>King James Concordance cont.</vt:lpstr>
      <vt:lpstr>King James Concordance cont.</vt:lpstr>
      <vt:lpstr>Nehemiah 8:15</vt:lpstr>
      <vt:lpstr>Brown-Driver-Brigg’s Hebrew Definitions</vt:lpstr>
      <vt:lpstr>Brown-Driver-Brigg’s Hebrew Definitions cont.</vt:lpstr>
      <vt:lpstr>Brown-Driver-Brigg’s Hebrew Definitions cont.</vt:lpstr>
      <vt:lpstr>Strong’s Hebrew and Greek Dictionaries</vt:lpstr>
      <vt:lpstr>King James Concordance</vt:lpstr>
      <vt:lpstr>King James Concordance cont.</vt:lpstr>
      <vt:lpstr>King James Concordance cont.</vt:lpstr>
      <vt:lpstr>King James Concordance cont.</vt:lpstr>
      <vt:lpstr>King James Concordance cont.</vt:lpstr>
      <vt:lpstr>King James Concordance cont.</vt:lpstr>
      <vt:lpstr>King James Concordance cont.</vt:lpstr>
      <vt:lpstr>King James Concordance cont.</vt:lpstr>
      <vt:lpstr>King James Concordance cont.</vt:lpstr>
      <vt:lpstr>King James Concordance cont.</vt:lpstr>
      <vt:lpstr>King James Concordance cont.</vt:lpstr>
      <vt:lpstr>King James Concordance cont.</vt:lpstr>
      <vt:lpstr>King James Concordance cont.</vt:lpstr>
      <vt:lpstr>King James Concordance cont.</vt:lpstr>
      <vt:lpstr>Luke 12:3</vt:lpstr>
      <vt:lpstr>Revelation 5:2</vt:lpstr>
      <vt:lpstr>Strong’s Hebrew and Greek Dictionaries</vt:lpstr>
      <vt:lpstr>Thayer’s Greek Definitions</vt:lpstr>
      <vt:lpstr>King James Concordance</vt:lpstr>
      <vt:lpstr>King James Concordance cont.</vt:lpstr>
      <vt:lpstr>King James Concordance cont.</vt:lpstr>
      <vt:lpstr>Ephesians 6.14-20</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Dr. C. S. Cole</dc:creator>
  <cp:lastModifiedBy>Dr. Cole</cp:lastModifiedBy>
  <cp:revision>50</cp:revision>
  <dcterms:created xsi:type="dcterms:W3CDTF">2007-11-13T13:29:07Z</dcterms:created>
  <dcterms:modified xsi:type="dcterms:W3CDTF">2021-03-05T17:17:12Z</dcterms:modified>
</cp:coreProperties>
</file>